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79" r:id="rId3"/>
    <p:sldId id="280" r:id="rId4"/>
    <p:sldId id="281" r:id="rId5"/>
    <p:sldId id="287" r:id="rId6"/>
    <p:sldId id="282" r:id="rId7"/>
    <p:sldId id="286" r:id="rId8"/>
    <p:sldId id="258" r:id="rId9"/>
    <p:sldId id="259" r:id="rId10"/>
    <p:sldId id="289" r:id="rId11"/>
    <p:sldId id="291" r:id="rId12"/>
    <p:sldId id="296" r:id="rId13"/>
    <p:sldId id="294" r:id="rId14"/>
    <p:sldId id="295" r:id="rId15"/>
    <p:sldId id="320" r:id="rId16"/>
    <p:sldId id="324" r:id="rId17"/>
    <p:sldId id="322" r:id="rId18"/>
    <p:sldId id="323" r:id="rId19"/>
    <p:sldId id="325" r:id="rId20"/>
    <p:sldId id="326" r:id="rId21"/>
    <p:sldId id="311" r:id="rId22"/>
    <p:sldId id="314" r:id="rId23"/>
    <p:sldId id="315" r:id="rId24"/>
    <p:sldId id="316" r:id="rId25"/>
    <p:sldId id="317" r:id="rId26"/>
    <p:sldId id="319" r:id="rId27"/>
  </p:sldIdLst>
  <p:sldSz cx="18288000" cy="10287000"/>
  <p:notesSz cx="6858000" cy="9144000"/>
  <p:embeddedFontLst>
    <p:embeddedFont>
      <p:font typeface="Ebrima" panose="02000000000000000000" pitchFamily="2" charset="0"/>
      <p:regular r:id="rId29"/>
      <p:bold r:id="rId30"/>
    </p:embeddedFont>
    <p:embeddedFont>
      <p:font typeface="Candara" panose="020E050203030302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" panose="020B0604020202020204" charset="0"/>
      <p:regular r:id="rId39"/>
    </p:embeddedFont>
    <p:embeddedFont>
      <p:font typeface="Alegreya Sans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D68"/>
    <a:srgbClr val="27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3904" autoAdjust="0"/>
  </p:normalViewPr>
  <p:slideViewPr>
    <p:cSldViewPr>
      <p:cViewPr varScale="1">
        <p:scale>
          <a:sx n="58" d="100"/>
          <a:sy n="58" d="100"/>
        </p:scale>
        <p:origin x="62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E9A3D-CA3D-41B4-A93A-A68E4F0BD6A4}" type="datetimeFigureOut">
              <a:rPr lang="es-419" smtClean="0"/>
              <a:t>15/11/2023</a:t>
            </a:fld>
            <a:endParaRPr lang="es-419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68F2F-3E82-4C1E-9480-AEFFF4DC856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87302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8D502-966B-4A81-B321-19DACB873357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579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8D502-966B-4A81-B321-19DACB873357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579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8D502-966B-4A81-B321-19DACB873357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5796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8D502-966B-4A81-B321-19DACB873357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7192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8D502-966B-4A81-B321-19DACB873357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719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68F2F-3E82-4C1E-9480-AEFFF4DC8565}" type="slidenum">
              <a:rPr lang="es-419" smtClean="0"/>
              <a:t>11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9781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4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74640"/>
            <a:ext cx="205740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1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6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6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1600200"/>
            <a:ext cx="40386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600200"/>
            <a:ext cx="40386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0"/>
            <a:ext cx="511174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4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12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slide" Target="slide14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3.png"/><Relationship Id="rId4" Type="http://schemas.openxmlformats.org/officeDocument/2006/relationships/slide" Target="slide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slide" Target="slide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slide" Target="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6.png"/><Relationship Id="rId7" Type="http://schemas.openxmlformats.org/officeDocument/2006/relationships/slide" Target="slide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image" Target="../media/image24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9.png"/><Relationship Id="rId7" Type="http://schemas.openxmlformats.org/officeDocument/2006/relationships/slide" Target="slide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image" Target="../media/image24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slide" Target="slide6.xml"/><Relationship Id="rId4" Type="http://schemas.openxmlformats.org/officeDocument/2006/relationships/slide" Target="slid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5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1029" y="1292545"/>
            <a:ext cx="5867401" cy="2435893"/>
          </a:xfrm>
          <a:custGeom>
            <a:avLst/>
            <a:gdLst/>
            <a:ahLst/>
            <a:cxnLst/>
            <a:rect l="l" t="t" r="r" b="b"/>
            <a:pathLst>
              <a:path w="8511679" h="3807493">
                <a:moveTo>
                  <a:pt x="0" y="0"/>
                </a:moveTo>
                <a:lnTo>
                  <a:pt x="8511680" y="0"/>
                </a:lnTo>
                <a:lnTo>
                  <a:pt x="8511680" y="3807493"/>
                </a:lnTo>
                <a:lnTo>
                  <a:pt x="0" y="380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3 CuadroTexto"/>
          <p:cNvSpPr txBox="1"/>
          <p:nvPr/>
        </p:nvSpPr>
        <p:spPr>
          <a:xfrm>
            <a:off x="556038" y="4381500"/>
            <a:ext cx="17237412" cy="157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7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Automatización de Rendiciones de Fondos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8000" dirty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8000" dirty="0" smtClean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0951" y="8687588"/>
            <a:ext cx="18247559" cy="781472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50951" y="8813083"/>
            <a:ext cx="18247559" cy="4766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 smtClean="0">
                <a:solidFill>
                  <a:schemeClr val="bg1"/>
                </a:solidFill>
                <a:latin typeface="Candara" pitchFamily="34" charset="0"/>
              </a:rPr>
              <a:t>Implementación </a:t>
            </a:r>
            <a:r>
              <a:rPr lang="es-PE" sz="2400" dirty="0" smtClean="0">
                <a:solidFill>
                  <a:schemeClr val="bg1"/>
                </a:solidFill>
                <a:latin typeface="Candara" pitchFamily="34" charset="0"/>
              </a:rPr>
              <a:t>por el equipo de Desarrollo GTIC</a:t>
            </a:r>
            <a:endParaRPr lang="es-PE" sz="2400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7010400" y="3701224"/>
            <a:ext cx="6322993" cy="3582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94"/>
              </a:lnSpc>
              <a:spcBef>
                <a:spcPct val="0"/>
              </a:spcBef>
            </a:pPr>
            <a:r>
              <a:rPr lang="en-US" sz="8800" dirty="0" smtClean="0">
                <a:solidFill>
                  <a:srgbClr val="02184D"/>
                </a:solidFill>
                <a:latin typeface="Alegreya Sans"/>
              </a:rPr>
              <a:t>SpendIT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7010400" y="4533900"/>
            <a:ext cx="6322993" cy="3479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94"/>
              </a:lnSpc>
              <a:spcBef>
                <a:spcPct val="0"/>
              </a:spcBef>
            </a:pPr>
            <a:r>
              <a:rPr lang="en-US" sz="4800" dirty="0" smtClean="0">
                <a:solidFill>
                  <a:srgbClr val="02184D"/>
                </a:solidFill>
                <a:latin typeface="Alegreya Sans"/>
              </a:rPr>
              <a:t>Móvil - Web</a:t>
            </a:r>
          </a:p>
        </p:txBody>
      </p:sp>
      <p:pic>
        <p:nvPicPr>
          <p:cNvPr id="1027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397" y="5492419"/>
            <a:ext cx="2895600" cy="289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600" y="52614"/>
            <a:ext cx="1157515" cy="11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/>
          <p:nvPr/>
        </p:nvSpPr>
        <p:spPr>
          <a:xfrm>
            <a:off x="1435012" y="280867"/>
            <a:ext cx="330101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4000" dirty="0" smtClean="0">
                <a:solidFill>
                  <a:schemeClr val="accent1"/>
                </a:solidFill>
                <a:latin typeface="Open Sans"/>
              </a:rPr>
              <a:t>Gastos</a:t>
            </a:r>
            <a:endParaRPr lang="en-US" sz="4000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14" name="13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15" name="14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27" name="TextBox 11"/>
          <p:cNvSpPr txBox="1"/>
          <p:nvPr/>
        </p:nvSpPr>
        <p:spPr>
          <a:xfrm>
            <a:off x="9708543" y="419659"/>
            <a:ext cx="3705515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 smtClean="0">
                <a:solidFill>
                  <a:schemeClr val="accent1"/>
                </a:solidFill>
                <a:latin typeface="Open Sans"/>
              </a:rPr>
              <a:t>Registro de Gastos</a:t>
            </a:r>
            <a:endParaRPr lang="en-US" sz="3099" b="1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5848828" y="7378582"/>
            <a:ext cx="3174665" cy="16542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smtClean="0">
                <a:solidFill>
                  <a:schemeClr val="accent1"/>
                </a:solidFill>
                <a:latin typeface="Open Sans"/>
              </a:rPr>
              <a:t>Integración 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smtClean="0">
                <a:solidFill>
                  <a:schemeClr val="accent1"/>
                </a:solidFill>
                <a:latin typeface="Open Sans"/>
              </a:rPr>
              <a:t>ERP SIGER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680" y="8367194"/>
            <a:ext cx="658238" cy="58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12 CuadroTexto"/>
          <p:cNvSpPr txBox="1"/>
          <p:nvPr/>
        </p:nvSpPr>
        <p:spPr>
          <a:xfrm>
            <a:off x="5848828" y="4612820"/>
            <a:ext cx="41698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Control de Gastos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Obra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Pasajes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Viáticos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Otros</a:t>
            </a:r>
          </a:p>
          <a:p>
            <a:pPr algn="ctr"/>
            <a:endParaRPr lang="es-419" sz="2800" dirty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30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600" y="356299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999" y="3636954"/>
            <a:ext cx="4068251" cy="4078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ifloresc\Downloads\SPENDIT (14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457" y="976535"/>
            <a:ext cx="8679543" cy="867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19 Elipse"/>
          <p:cNvSpPr/>
          <p:nvPr/>
        </p:nvSpPr>
        <p:spPr>
          <a:xfrm>
            <a:off x="12344400" y="8367194"/>
            <a:ext cx="914400" cy="946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24" name="23 Conector angular"/>
          <p:cNvCxnSpPr>
            <a:stCxn id="20" idx="0"/>
          </p:cNvCxnSpPr>
          <p:nvPr/>
        </p:nvCxnSpPr>
        <p:spPr>
          <a:xfrm rot="5400000" flipH="1" flipV="1">
            <a:off x="11841282" y="6015534"/>
            <a:ext cx="3311978" cy="139134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122" name="Picture 2" descr="C:\Users\ifloresc\Downloads\SPENDIT (36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938392"/>
            <a:ext cx="8617857" cy="861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717430" y="8463291"/>
            <a:ext cx="698532" cy="616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6" name="5 Conector angular"/>
          <p:cNvCxnSpPr>
            <a:stCxn id="5" idx="3"/>
          </p:cNvCxnSpPr>
          <p:nvPr/>
        </p:nvCxnSpPr>
        <p:spPr>
          <a:xfrm flipV="1">
            <a:off x="1415962" y="4000500"/>
            <a:ext cx="7941676" cy="47712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2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4 Rectángulo redondeado"/>
          <p:cNvSpPr/>
          <p:nvPr/>
        </p:nvSpPr>
        <p:spPr>
          <a:xfrm>
            <a:off x="7329925" y="6896100"/>
            <a:ext cx="3328032" cy="1130482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9" name="14 Rectángulo redondeado"/>
          <p:cNvSpPr/>
          <p:nvPr/>
        </p:nvSpPr>
        <p:spPr>
          <a:xfrm>
            <a:off x="7150188" y="1272265"/>
            <a:ext cx="3328032" cy="1130482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5" name="14 Rectángulo redondeado"/>
          <p:cNvSpPr/>
          <p:nvPr/>
        </p:nvSpPr>
        <p:spPr>
          <a:xfrm>
            <a:off x="7204813" y="4468048"/>
            <a:ext cx="3328032" cy="1130482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" name="3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5" name="4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35" name="TextBox 11"/>
          <p:cNvSpPr txBox="1"/>
          <p:nvPr/>
        </p:nvSpPr>
        <p:spPr>
          <a:xfrm>
            <a:off x="957971" y="312973"/>
            <a:ext cx="4363755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 smtClean="0">
                <a:solidFill>
                  <a:schemeClr val="accent1"/>
                </a:solidFill>
                <a:latin typeface="Open Sans"/>
              </a:rPr>
              <a:t>Registro de Gastos</a:t>
            </a:r>
            <a:endParaRPr lang="en-US" sz="3099" b="1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53" name="52 CuadroTexto"/>
          <p:cNvSpPr txBox="1"/>
          <p:nvPr/>
        </p:nvSpPr>
        <p:spPr>
          <a:xfrm>
            <a:off x="7102192" y="1360731"/>
            <a:ext cx="3485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Candara" panose="020E0502030303020204" pitchFamily="34" charset="0"/>
                <a:hlinkClick r:id="rId3" action="ppaction://hlinksldjump"/>
              </a:rPr>
              <a:t>Escanear Documento</a:t>
            </a:r>
            <a:br>
              <a:rPr lang="es-ES" sz="2800" dirty="0" smtClean="0">
                <a:latin typeface="Candara" panose="020E0502030303020204" pitchFamily="34" charset="0"/>
                <a:hlinkClick r:id="rId3" action="ppaction://hlinksldjump"/>
              </a:rPr>
            </a:br>
            <a:r>
              <a:rPr lang="es-ES" sz="2800" dirty="0" smtClean="0">
                <a:latin typeface="Candara" panose="020E0502030303020204" pitchFamily="34" charset="0"/>
                <a:hlinkClick r:id="rId3" action="ppaction://hlinksldjump"/>
              </a:rPr>
              <a:t>(ICR)</a:t>
            </a:r>
            <a:endParaRPr lang="es-419" sz="2800" dirty="0">
              <a:latin typeface="Candara" panose="020E0502030303020204" pitchFamily="34" charset="0"/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7743948" y="7217784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Candara" panose="020E0502030303020204" pitchFamily="34" charset="0"/>
                <a:hlinkClick r:id="rId4" action="ppaction://hlinksldjump"/>
              </a:rPr>
              <a:t>Ingreso Manual</a:t>
            </a:r>
            <a:endParaRPr lang="es-419" sz="2800" dirty="0">
              <a:latin typeface="Candara" panose="020E0502030303020204" pitchFamily="34" charset="0"/>
            </a:endParaRPr>
          </a:p>
        </p:txBody>
      </p:sp>
      <p:pic>
        <p:nvPicPr>
          <p:cNvPr id="2053" name="Picture 5" descr="C:\Users\cyupanquic\Downloads\Captur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168" y="6271013"/>
            <a:ext cx="3011913" cy="330165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944" y="627921"/>
            <a:ext cx="4267200" cy="2889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1" name="70 Conector recto de flecha"/>
          <p:cNvCxnSpPr>
            <a:stCxn id="53" idx="3"/>
            <a:endCxn id="2054" idx="1"/>
          </p:cNvCxnSpPr>
          <p:nvPr/>
        </p:nvCxnSpPr>
        <p:spPr>
          <a:xfrm>
            <a:off x="10587441" y="1837785"/>
            <a:ext cx="2052503" cy="234808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60" name="2059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175" y="3822036"/>
            <a:ext cx="4267200" cy="21723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5" name="84 Conector recto de flecha"/>
          <p:cNvCxnSpPr>
            <a:endCxn id="2053" idx="1"/>
          </p:cNvCxnSpPr>
          <p:nvPr/>
        </p:nvCxnSpPr>
        <p:spPr>
          <a:xfrm>
            <a:off x="10451006" y="4940394"/>
            <a:ext cx="2981162" cy="2981445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46 CuadroTexto"/>
          <p:cNvSpPr txBox="1"/>
          <p:nvPr/>
        </p:nvSpPr>
        <p:spPr>
          <a:xfrm>
            <a:off x="7825114" y="4556235"/>
            <a:ext cx="20874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Candara" panose="020E0502030303020204" pitchFamily="34" charset="0"/>
                <a:hlinkClick r:id="rId8" action="ppaction://hlinksldjump"/>
              </a:rPr>
              <a:t>Escanear QR</a:t>
            </a:r>
          </a:p>
          <a:p>
            <a:pPr algn="ctr"/>
            <a:r>
              <a:rPr lang="es-ES" sz="2800" dirty="0" smtClean="0">
                <a:latin typeface="Candara" panose="020E0502030303020204" pitchFamily="34" charset="0"/>
                <a:hlinkClick r:id="rId8" action="ppaction://hlinksldjump"/>
              </a:rPr>
              <a:t>(OBR)</a:t>
            </a:r>
            <a:endParaRPr lang="es-419" sz="2800" dirty="0">
              <a:latin typeface="Candara" panose="020E0502030303020204" pitchFamily="34" charset="0"/>
            </a:endParaRPr>
          </a:p>
        </p:txBody>
      </p:sp>
      <p:cxnSp>
        <p:nvCxnSpPr>
          <p:cNvPr id="33" name="Conector recto de flecha 32"/>
          <p:cNvCxnSpPr>
            <a:stCxn id="29" idx="3"/>
            <a:endCxn id="2060" idx="1"/>
          </p:cNvCxnSpPr>
          <p:nvPr/>
        </p:nvCxnSpPr>
        <p:spPr>
          <a:xfrm>
            <a:off x="10478220" y="1837506"/>
            <a:ext cx="2156955" cy="3070701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537" y="385980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37 Conector recto de flecha"/>
          <p:cNvCxnSpPr/>
          <p:nvPr/>
        </p:nvCxnSpPr>
        <p:spPr>
          <a:xfrm flipV="1">
            <a:off x="4891788" y="1714500"/>
            <a:ext cx="2258400" cy="44196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C:\Users\ifloresc\Downloads\SPENDIT (26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014" y="1026082"/>
            <a:ext cx="8365939" cy="836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36 Elipse"/>
          <p:cNvSpPr/>
          <p:nvPr/>
        </p:nvSpPr>
        <p:spPr>
          <a:xfrm>
            <a:off x="4267200" y="5944429"/>
            <a:ext cx="624588" cy="653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9" name="38 Elipse"/>
          <p:cNvSpPr/>
          <p:nvPr/>
        </p:nvSpPr>
        <p:spPr>
          <a:xfrm>
            <a:off x="4263138" y="6687038"/>
            <a:ext cx="624588" cy="653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1" name="40 Elipse"/>
          <p:cNvSpPr/>
          <p:nvPr/>
        </p:nvSpPr>
        <p:spPr>
          <a:xfrm>
            <a:off x="4302639" y="7421111"/>
            <a:ext cx="624588" cy="653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40" name="39 Conector recto de flecha"/>
          <p:cNvCxnSpPr>
            <a:stCxn id="39" idx="6"/>
          </p:cNvCxnSpPr>
          <p:nvPr/>
        </p:nvCxnSpPr>
        <p:spPr>
          <a:xfrm flipV="1">
            <a:off x="4887726" y="4940394"/>
            <a:ext cx="2262462" cy="20732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41 Conector recto de flecha"/>
          <p:cNvCxnSpPr>
            <a:stCxn id="41" idx="6"/>
          </p:cNvCxnSpPr>
          <p:nvPr/>
        </p:nvCxnSpPr>
        <p:spPr>
          <a:xfrm flipV="1">
            <a:off x="4927227" y="7721475"/>
            <a:ext cx="2402698" cy="262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5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99" y="244929"/>
            <a:ext cx="4508174" cy="10058400"/>
          </a:xfrm>
          <a:prstGeom prst="rect">
            <a:avLst/>
          </a:prstGeom>
        </p:spPr>
      </p:pic>
      <p:sp>
        <p:nvSpPr>
          <p:cNvPr id="2" name="1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3" name="2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5" name="4 CuadroTexto"/>
          <p:cNvSpPr txBox="1"/>
          <p:nvPr/>
        </p:nvSpPr>
        <p:spPr>
          <a:xfrm>
            <a:off x="2029338" y="114300"/>
            <a:ext cx="38661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chemeClr val="accent1"/>
                </a:solidFill>
                <a:hlinkClick r:id="rId3" action="ppaction://hlinksldjump"/>
              </a:rPr>
              <a:t>Escanear Documento </a:t>
            </a:r>
          </a:p>
          <a:p>
            <a:pPr algn="ctr"/>
            <a:r>
              <a:rPr lang="es-ES" sz="3200" b="1" dirty="0" smtClean="0">
                <a:solidFill>
                  <a:schemeClr val="accent1"/>
                </a:solidFill>
                <a:hlinkClick r:id="rId3" action="ppaction://hlinksldjump"/>
              </a:rPr>
              <a:t>(ICR)</a:t>
            </a:r>
            <a:endParaRPr lang="es-419" sz="3200" b="1" dirty="0">
              <a:solidFill>
                <a:schemeClr val="accent1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1828800" y="1943100"/>
            <a:ext cx="4267200" cy="449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9" name="TextBox 11"/>
          <p:cNvSpPr txBox="1"/>
          <p:nvPr/>
        </p:nvSpPr>
        <p:spPr>
          <a:xfrm>
            <a:off x="11430000" y="351753"/>
            <a:ext cx="4129205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 smtClean="0">
                <a:solidFill>
                  <a:schemeClr val="accent1"/>
                </a:solidFill>
                <a:latin typeface="Open Sans"/>
              </a:rPr>
              <a:t>Nuevo Gasto</a:t>
            </a:r>
            <a:endParaRPr lang="en-US" sz="3099" b="1" dirty="0">
              <a:solidFill>
                <a:schemeClr val="accent1"/>
              </a:solidFill>
              <a:latin typeface="Open Sans"/>
            </a:endParaRPr>
          </a:p>
        </p:txBody>
      </p:sp>
      <p:pic>
        <p:nvPicPr>
          <p:cNvPr id="14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063" y="367614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ifloresc\Downloads\SPENDIT (27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61601"/>
            <a:ext cx="8625056" cy="862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14 Conector angular"/>
          <p:cNvCxnSpPr>
            <a:stCxn id="6" idx="3"/>
          </p:cNvCxnSpPr>
          <p:nvPr/>
        </p:nvCxnSpPr>
        <p:spPr>
          <a:xfrm flipV="1">
            <a:off x="6219673" y="4191000"/>
            <a:ext cx="1324127" cy="1083129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15 Elipse"/>
          <p:cNvSpPr/>
          <p:nvPr/>
        </p:nvSpPr>
        <p:spPr>
          <a:xfrm>
            <a:off x="8782050" y="67437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3" name="Picture 5" descr="C:\Users\ifloresc\Downloads\SPENDIT (29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1088821"/>
            <a:ext cx="8566558" cy="856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12 Conector angular"/>
          <p:cNvCxnSpPr>
            <a:stCxn id="16" idx="6"/>
          </p:cNvCxnSpPr>
          <p:nvPr/>
        </p:nvCxnSpPr>
        <p:spPr>
          <a:xfrm flipV="1">
            <a:off x="9239250" y="5372100"/>
            <a:ext cx="3562350" cy="1600200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02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7" y="1543049"/>
            <a:ext cx="4077784" cy="73198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03" y="144988"/>
            <a:ext cx="4325167" cy="10394352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2557797" y="382235"/>
            <a:ext cx="2852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chemeClr val="accent1"/>
                </a:solidFill>
                <a:hlinkClick r:id="rId4" action="ppaction://hlinksldjump"/>
              </a:rPr>
              <a:t>Escaneo por QR</a:t>
            </a:r>
            <a:endParaRPr lang="es-419" sz="3200" b="1" dirty="0">
              <a:solidFill>
                <a:schemeClr val="accent1"/>
              </a:solidFill>
            </a:endParaRPr>
          </a:p>
        </p:txBody>
      </p:sp>
      <p:sp>
        <p:nvSpPr>
          <p:cNvPr id="5" name="4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6" name="5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7" name="6 Rectángulo"/>
          <p:cNvSpPr/>
          <p:nvPr/>
        </p:nvSpPr>
        <p:spPr>
          <a:xfrm>
            <a:off x="2057400" y="2705100"/>
            <a:ext cx="3810000" cy="449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TextBox 11"/>
          <p:cNvSpPr txBox="1"/>
          <p:nvPr/>
        </p:nvSpPr>
        <p:spPr>
          <a:xfrm>
            <a:off x="11362879" y="457651"/>
            <a:ext cx="4013855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 smtClean="0">
                <a:solidFill>
                  <a:schemeClr val="accent1"/>
                </a:solidFill>
                <a:latin typeface="Open Sans"/>
              </a:rPr>
              <a:t>Nuevo </a:t>
            </a:r>
            <a:r>
              <a:rPr lang="en-US" sz="3099" b="1" dirty="0" err="1" smtClean="0">
                <a:solidFill>
                  <a:schemeClr val="accent1"/>
                </a:solidFill>
                <a:latin typeface="Open Sans"/>
              </a:rPr>
              <a:t>Gasto</a:t>
            </a:r>
            <a:endParaRPr lang="en-US" sz="3099" b="1" dirty="0">
              <a:solidFill>
                <a:schemeClr val="accent1"/>
              </a:solidFill>
              <a:latin typeface="Open Sans"/>
            </a:endParaRPr>
          </a:p>
        </p:txBody>
      </p:sp>
      <p:pic>
        <p:nvPicPr>
          <p:cNvPr id="19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3778" y="367386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590" y="3250566"/>
            <a:ext cx="3147245" cy="314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ifloresc\Downloads\SPENDIT (30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660" y="1006018"/>
            <a:ext cx="8797139" cy="87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10 Conector angular"/>
          <p:cNvCxnSpPr/>
          <p:nvPr/>
        </p:nvCxnSpPr>
        <p:spPr>
          <a:xfrm flipV="1">
            <a:off x="6007941" y="4154097"/>
            <a:ext cx="5354938" cy="667430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9" name="8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21" name="TextBox 11"/>
          <p:cNvSpPr txBox="1"/>
          <p:nvPr/>
        </p:nvSpPr>
        <p:spPr>
          <a:xfrm>
            <a:off x="11346597" y="343305"/>
            <a:ext cx="4048603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 smtClean="0">
                <a:solidFill>
                  <a:schemeClr val="accent1"/>
                </a:solidFill>
                <a:latin typeface="Open Sans"/>
              </a:rPr>
              <a:t>Nuevo </a:t>
            </a:r>
            <a:r>
              <a:rPr lang="en-US" sz="3099" b="1" dirty="0" err="1" smtClean="0">
                <a:solidFill>
                  <a:schemeClr val="accent1"/>
                </a:solidFill>
                <a:latin typeface="Open Sans"/>
              </a:rPr>
              <a:t>Gasto</a:t>
            </a:r>
            <a:endParaRPr lang="en-US" sz="3099" b="1" dirty="0">
              <a:solidFill>
                <a:schemeClr val="accent1"/>
              </a:solidFill>
              <a:latin typeface="Open Sans"/>
            </a:endParaRPr>
          </a:p>
        </p:txBody>
      </p:sp>
      <p:pic>
        <p:nvPicPr>
          <p:cNvPr id="15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600" y="343801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24435"/>
            <a:ext cx="5105400" cy="5118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21 Elipse"/>
          <p:cNvSpPr/>
          <p:nvPr/>
        </p:nvSpPr>
        <p:spPr>
          <a:xfrm>
            <a:off x="5410200" y="4683437"/>
            <a:ext cx="914400" cy="946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6" name="25 CuadroTexto"/>
          <p:cNvSpPr txBox="1"/>
          <p:nvPr/>
        </p:nvSpPr>
        <p:spPr>
          <a:xfrm>
            <a:off x="3003465" y="390972"/>
            <a:ext cx="2836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chemeClr val="accent1"/>
                </a:solidFill>
                <a:hlinkClick r:id="rId4" action="ppaction://hlinksldjump"/>
              </a:rPr>
              <a:t>Ingreso Manual</a:t>
            </a:r>
            <a:endParaRPr lang="es-419" sz="3200" b="1" dirty="0">
              <a:solidFill>
                <a:schemeClr val="accent1"/>
              </a:solidFill>
            </a:endParaRPr>
          </a:p>
        </p:txBody>
      </p:sp>
      <p:pic>
        <p:nvPicPr>
          <p:cNvPr id="4099" name="Picture 3" descr="C:\Users\ifloresc\Downloads\SPENDIT (3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022" y="930127"/>
            <a:ext cx="8942891" cy="894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13 Conector angular"/>
          <p:cNvCxnSpPr>
            <a:stCxn id="22" idx="6"/>
          </p:cNvCxnSpPr>
          <p:nvPr/>
        </p:nvCxnSpPr>
        <p:spPr>
          <a:xfrm flipV="1">
            <a:off x="6324600" y="4222063"/>
            <a:ext cx="4876800" cy="9345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7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12" y="403672"/>
            <a:ext cx="4508174" cy="10058400"/>
          </a:xfrm>
          <a:prstGeom prst="rect">
            <a:avLst/>
          </a:prstGeom>
        </p:spPr>
      </p:pic>
      <p:sp>
        <p:nvSpPr>
          <p:cNvPr id="2" name="1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3" name="2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5" name="4 CuadroTexto"/>
          <p:cNvSpPr txBox="1"/>
          <p:nvPr/>
        </p:nvSpPr>
        <p:spPr>
          <a:xfrm>
            <a:off x="2029338" y="114300"/>
            <a:ext cx="38661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chemeClr val="accent1"/>
                </a:solidFill>
                <a:hlinkClick r:id="rId3" action="ppaction://hlinksldjump"/>
              </a:rPr>
              <a:t>Escanear Documento </a:t>
            </a:r>
          </a:p>
          <a:p>
            <a:pPr algn="ctr"/>
            <a:r>
              <a:rPr lang="es-ES" sz="3200" b="1" dirty="0" smtClean="0">
                <a:solidFill>
                  <a:schemeClr val="accent1"/>
                </a:solidFill>
                <a:hlinkClick r:id="rId3" action="ppaction://hlinksldjump"/>
              </a:rPr>
              <a:t>(ICR)</a:t>
            </a:r>
            <a:endParaRPr lang="es-419" sz="3200" b="1" dirty="0">
              <a:solidFill>
                <a:schemeClr val="accent1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1828800" y="1943100"/>
            <a:ext cx="4267200" cy="449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9" name="TextBox 11"/>
          <p:cNvSpPr txBox="1"/>
          <p:nvPr/>
        </p:nvSpPr>
        <p:spPr>
          <a:xfrm>
            <a:off x="11181588" y="403672"/>
            <a:ext cx="4129205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 smtClean="0">
                <a:solidFill>
                  <a:schemeClr val="accent1"/>
                </a:solidFill>
                <a:latin typeface="Open Sans"/>
              </a:rPr>
              <a:t>Registro de Gastos</a:t>
            </a:r>
            <a:endParaRPr lang="en-US" sz="3099" b="1" dirty="0">
              <a:solidFill>
                <a:schemeClr val="accent1"/>
              </a:solidFill>
              <a:latin typeface="Open Sans"/>
            </a:endParaRPr>
          </a:p>
        </p:txBody>
      </p:sp>
      <p:pic>
        <p:nvPicPr>
          <p:cNvPr id="14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751" y="403672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ifloresc\Downloads\SPENDIT (33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405" y="1148745"/>
            <a:ext cx="8712395" cy="87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6 Rectángulo"/>
          <p:cNvSpPr/>
          <p:nvPr/>
        </p:nvSpPr>
        <p:spPr>
          <a:xfrm>
            <a:off x="11181588" y="3619500"/>
            <a:ext cx="3982212" cy="571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5" name="14 Conector angular"/>
          <p:cNvCxnSpPr>
            <a:stCxn id="6" idx="3"/>
          </p:cNvCxnSpPr>
          <p:nvPr/>
        </p:nvCxnSpPr>
        <p:spPr>
          <a:xfrm flipV="1">
            <a:off x="6216486" y="3942914"/>
            <a:ext cx="4981727" cy="148995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57" y="1543049"/>
            <a:ext cx="4077784" cy="73198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17" y="390972"/>
            <a:ext cx="4242742" cy="10196266"/>
          </a:xfrm>
          <a:prstGeom prst="rect">
            <a:avLst/>
          </a:prstGeom>
        </p:spPr>
      </p:pic>
      <p:sp>
        <p:nvSpPr>
          <p:cNvPr id="5" name="4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6" name="5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7" name="6 Rectángulo"/>
          <p:cNvSpPr/>
          <p:nvPr/>
        </p:nvSpPr>
        <p:spPr>
          <a:xfrm>
            <a:off x="2209800" y="2857500"/>
            <a:ext cx="3505200" cy="403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TextBox 11"/>
          <p:cNvSpPr txBox="1"/>
          <p:nvPr/>
        </p:nvSpPr>
        <p:spPr>
          <a:xfrm>
            <a:off x="11195065" y="457651"/>
            <a:ext cx="4013855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 err="1" smtClean="0">
                <a:solidFill>
                  <a:schemeClr val="accent1"/>
                </a:solidFill>
                <a:latin typeface="Open Sans"/>
              </a:rPr>
              <a:t>Registro</a:t>
            </a:r>
            <a:r>
              <a:rPr lang="en-US" sz="3099" b="1" dirty="0" smtClean="0">
                <a:solidFill>
                  <a:schemeClr val="accent1"/>
                </a:solidFill>
                <a:latin typeface="Open Sans"/>
              </a:rPr>
              <a:t> de </a:t>
            </a:r>
            <a:r>
              <a:rPr lang="en-US" sz="3099" b="1" dirty="0" err="1" smtClean="0">
                <a:solidFill>
                  <a:schemeClr val="accent1"/>
                </a:solidFill>
                <a:latin typeface="Open Sans"/>
              </a:rPr>
              <a:t>Gastos</a:t>
            </a:r>
            <a:endParaRPr lang="en-US" sz="3099" b="1" dirty="0">
              <a:solidFill>
                <a:schemeClr val="accent1"/>
              </a:solidFill>
              <a:latin typeface="Open Sans"/>
            </a:endParaRPr>
          </a:p>
        </p:txBody>
      </p:sp>
      <p:pic>
        <p:nvPicPr>
          <p:cNvPr id="19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3778" y="367386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590" y="3250566"/>
            <a:ext cx="3147245" cy="314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126578" y="169641"/>
            <a:ext cx="38661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chemeClr val="accent1"/>
                </a:solidFill>
                <a:hlinkClick r:id="rId6" action="ppaction://hlinksldjump"/>
              </a:rPr>
              <a:t>Escanear Documento </a:t>
            </a:r>
          </a:p>
          <a:p>
            <a:pPr algn="ctr"/>
            <a:r>
              <a:rPr lang="es-ES" sz="3200" b="1" dirty="0" smtClean="0">
                <a:solidFill>
                  <a:schemeClr val="accent1"/>
                </a:solidFill>
                <a:hlinkClick r:id="rId6" action="ppaction://hlinksldjump"/>
              </a:rPr>
              <a:t>(QR)</a:t>
            </a:r>
            <a:endParaRPr lang="es-419" sz="3200" b="1" dirty="0">
              <a:solidFill>
                <a:schemeClr val="accent1"/>
              </a:solidFill>
            </a:endParaRPr>
          </a:p>
        </p:txBody>
      </p:sp>
      <p:pic>
        <p:nvPicPr>
          <p:cNvPr id="6146" name="Picture 2" descr="C:\Users\ifloresc\Downloads\SPENDIT (33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09" y="1081510"/>
            <a:ext cx="8815190" cy="881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6 Rectángulo"/>
          <p:cNvSpPr/>
          <p:nvPr/>
        </p:nvSpPr>
        <p:spPr>
          <a:xfrm>
            <a:off x="11426705" y="4155190"/>
            <a:ext cx="4041895" cy="489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1" name="10 Conector angular"/>
          <p:cNvCxnSpPr>
            <a:stCxn id="7" idx="3"/>
          </p:cNvCxnSpPr>
          <p:nvPr/>
        </p:nvCxnSpPr>
        <p:spPr>
          <a:xfrm flipV="1">
            <a:off x="5715000" y="4413274"/>
            <a:ext cx="5775535" cy="46352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13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3" name="2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5" name="4 CuadroTexto"/>
          <p:cNvSpPr txBox="1"/>
          <p:nvPr/>
        </p:nvSpPr>
        <p:spPr>
          <a:xfrm>
            <a:off x="2029338" y="114300"/>
            <a:ext cx="38661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chemeClr val="accent1"/>
                </a:solidFill>
                <a:hlinkClick r:id="rId2" action="ppaction://hlinksldjump"/>
              </a:rPr>
              <a:t>Escanear Documento </a:t>
            </a:r>
          </a:p>
          <a:p>
            <a:pPr algn="ctr"/>
            <a:r>
              <a:rPr lang="es-ES" sz="3200" b="1" dirty="0" smtClean="0">
                <a:solidFill>
                  <a:schemeClr val="accent1"/>
                </a:solidFill>
                <a:hlinkClick r:id="rId2" action="ppaction://hlinksldjump"/>
              </a:rPr>
              <a:t>(Manual)</a:t>
            </a:r>
            <a:endParaRPr lang="es-419" sz="3200" b="1" dirty="0">
              <a:solidFill>
                <a:schemeClr val="accent1"/>
              </a:solidFill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11430000" y="351753"/>
            <a:ext cx="4129205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 smtClean="0">
                <a:solidFill>
                  <a:schemeClr val="accent1"/>
                </a:solidFill>
                <a:latin typeface="Open Sans"/>
              </a:rPr>
              <a:t>Registro de Gastos</a:t>
            </a:r>
            <a:endParaRPr lang="en-US" sz="3099" b="1" dirty="0">
              <a:solidFill>
                <a:schemeClr val="accent1"/>
              </a:solidFill>
              <a:latin typeface="Open Sans"/>
            </a:endParaRPr>
          </a:p>
        </p:txBody>
      </p:sp>
      <p:pic>
        <p:nvPicPr>
          <p:cNvPr id="14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751" y="403672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ifloresc\Downloads\SPENDIT (3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989998"/>
            <a:ext cx="8915400" cy="89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6 Rectángulo"/>
          <p:cNvSpPr/>
          <p:nvPr/>
        </p:nvSpPr>
        <p:spPr>
          <a:xfrm>
            <a:off x="11734800" y="4686300"/>
            <a:ext cx="3962401" cy="481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7171" name="Picture 3" descr="C:\Users\ifloresc\Downloads\SPENDIT (3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1246972"/>
            <a:ext cx="8544730" cy="85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14 Conector angular"/>
          <p:cNvCxnSpPr/>
          <p:nvPr/>
        </p:nvCxnSpPr>
        <p:spPr>
          <a:xfrm flipV="1">
            <a:off x="6019800" y="4927170"/>
            <a:ext cx="5715000" cy="346959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67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3" name="2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5" name="4 CuadroTexto"/>
          <p:cNvSpPr txBox="1"/>
          <p:nvPr/>
        </p:nvSpPr>
        <p:spPr>
          <a:xfrm>
            <a:off x="7976062" y="523065"/>
            <a:ext cx="2539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Editar Gasto</a:t>
            </a:r>
            <a:endParaRPr lang="es-419" sz="3200" b="1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4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751" y="403672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3" y="2552700"/>
            <a:ext cx="8323219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Elipse"/>
          <p:cNvSpPr/>
          <p:nvPr/>
        </p:nvSpPr>
        <p:spPr>
          <a:xfrm>
            <a:off x="7543800" y="4991100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8195" name="Picture 3" descr="C:\Users\ifloresc\Downloads\SPENDIT (34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975394"/>
            <a:ext cx="8839200" cy="8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19 Conector angular"/>
          <p:cNvCxnSpPr>
            <a:stCxn id="16" idx="6"/>
          </p:cNvCxnSpPr>
          <p:nvPr/>
        </p:nvCxnSpPr>
        <p:spPr>
          <a:xfrm flipV="1">
            <a:off x="7924800" y="4247048"/>
            <a:ext cx="3276600" cy="9345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94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3" name="2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5" name="4 CuadroTexto"/>
          <p:cNvSpPr txBox="1"/>
          <p:nvPr/>
        </p:nvSpPr>
        <p:spPr>
          <a:xfrm>
            <a:off x="7030280" y="407059"/>
            <a:ext cx="4227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Conexión con SUNAT</a:t>
            </a:r>
            <a:endParaRPr lang="es-419" sz="3200" b="1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4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751" y="403672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115743"/>
            <a:ext cx="8828300" cy="8828300"/>
          </a:xfrm>
          <a:prstGeom prst="rect">
            <a:avLst/>
          </a:prstGeom>
        </p:spPr>
      </p:pic>
      <p:pic>
        <p:nvPicPr>
          <p:cNvPr id="10243" name="Picture 3" descr="C:\Users\ifloresc\Downloads\SPENDIT (25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999" y="1090802"/>
            <a:ext cx="8734477" cy="873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28 Conector angular"/>
          <p:cNvCxnSpPr/>
          <p:nvPr/>
        </p:nvCxnSpPr>
        <p:spPr>
          <a:xfrm flipV="1">
            <a:off x="11658600" y="6819900"/>
            <a:ext cx="1219200" cy="74083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218" name="Picture 2" descr="C:\Users\ifloresc\Downloads\SPENDIT (34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9269" y="1061062"/>
            <a:ext cx="8937662" cy="893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Elipse"/>
          <p:cNvSpPr/>
          <p:nvPr/>
        </p:nvSpPr>
        <p:spPr>
          <a:xfrm>
            <a:off x="4648200" y="8771181"/>
            <a:ext cx="10668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20" name="19 Conector angular"/>
          <p:cNvCxnSpPr/>
          <p:nvPr/>
        </p:nvCxnSpPr>
        <p:spPr>
          <a:xfrm flipV="1">
            <a:off x="5715000" y="7429500"/>
            <a:ext cx="2057400" cy="180896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1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7" name="6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12" name="Google Shape;102;p2"/>
          <p:cNvSpPr/>
          <p:nvPr/>
        </p:nvSpPr>
        <p:spPr>
          <a:xfrm>
            <a:off x="119060" y="282960"/>
            <a:ext cx="10609116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58" tIns="81606" rIns="163258" bIns="81606" anchor="b" anchorCtr="0">
            <a:noAutofit/>
          </a:bodyPr>
          <a:lstStyle/>
          <a:p>
            <a:pPr>
              <a:buClr>
                <a:schemeClr val="dk1"/>
              </a:buClr>
              <a:buSzPts val="2000"/>
            </a:pPr>
            <a:r>
              <a:rPr lang="es-ES" sz="5700" b="1" dirty="0">
                <a:solidFill>
                  <a:schemeClr val="accent1"/>
                </a:solidFill>
                <a:latin typeface="Candara" pitchFamily="34" charset="0"/>
                <a:ea typeface="Calibri"/>
                <a:cs typeface="Calibri"/>
                <a:sym typeface="Calibri"/>
              </a:rPr>
              <a:t>Equipo de Desarrollo</a:t>
            </a:r>
            <a:endParaRPr sz="5700" b="1" dirty="0">
              <a:solidFill>
                <a:schemeClr val="accent1"/>
              </a:solidFill>
              <a:latin typeface="Candara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4;p2"/>
          <p:cNvSpPr txBox="1">
            <a:spLocks noGrp="1"/>
          </p:cNvSpPr>
          <p:nvPr>
            <p:ph type="body" idx="2"/>
          </p:nvPr>
        </p:nvSpPr>
        <p:spPr>
          <a:xfrm>
            <a:off x="2159224" y="1505870"/>
            <a:ext cx="13969552" cy="813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58" tIns="81606" rIns="163258" bIns="81606" anchor="t" anchorCtr="0">
            <a:noAutofit/>
          </a:bodyPr>
          <a:lstStyle/>
          <a:p>
            <a:pPr>
              <a:spcBef>
                <a:spcPts val="500"/>
              </a:spcBef>
            </a:pPr>
            <a:r>
              <a:rPr lang="es-ES" sz="2900" b="1" dirty="0">
                <a:latin typeface="Candara" pitchFamily="34" charset="0"/>
              </a:rPr>
              <a:t>Desarrollo</a:t>
            </a:r>
          </a:p>
          <a:p>
            <a:pPr lvl="1">
              <a:spcBef>
                <a:spcPts val="500"/>
              </a:spcBef>
            </a:pPr>
            <a:r>
              <a:rPr lang="es-ES" sz="2500" b="1" dirty="0">
                <a:latin typeface="Candara" pitchFamily="34" charset="0"/>
              </a:rPr>
              <a:t>Backend</a:t>
            </a:r>
            <a:r>
              <a:rPr lang="es-ES" sz="2500" dirty="0">
                <a:latin typeface="Candara" pitchFamily="34" charset="0"/>
              </a:rPr>
              <a:t> [Servicio Rest</a:t>
            </a:r>
            <a:r>
              <a:rPr lang="es-ES" sz="2500" dirty="0" smtClean="0">
                <a:latin typeface="Candara" pitchFamily="34" charset="0"/>
              </a:rPr>
              <a:t>] –  </a:t>
            </a:r>
            <a:r>
              <a:rPr lang="es-ES" sz="2500" dirty="0">
                <a:latin typeface="Candara" pitchFamily="34" charset="0"/>
              </a:rPr>
              <a:t>Aplicación de Operación en interacción con la Base de Datos</a:t>
            </a:r>
            <a:endParaRPr sz="2500" dirty="0">
              <a:latin typeface="Candara" pitchFamily="34" charset="0"/>
            </a:endParaRPr>
          </a:p>
          <a:p>
            <a:pPr marL="1632844" lvl="1" indent="-589638">
              <a:spcBef>
                <a:spcPts val="500"/>
              </a:spcBef>
              <a:buSzPts val="1600"/>
              <a:buChar char="-"/>
            </a:pPr>
            <a:r>
              <a:rPr lang="es-ES" sz="2500" dirty="0" smtClean="0">
                <a:latin typeface="Candara" pitchFamily="34" charset="0"/>
              </a:rPr>
              <a:t>Ieremy Flores Condori</a:t>
            </a:r>
          </a:p>
          <a:p>
            <a:pPr marL="1632844" lvl="1" indent="-589638">
              <a:spcBef>
                <a:spcPts val="500"/>
              </a:spcBef>
              <a:buSzPts val="1600"/>
              <a:buFont typeface="Arial" pitchFamily="34" charset="0"/>
              <a:buChar char="-"/>
            </a:pPr>
            <a:r>
              <a:rPr lang="es-ES" sz="2500" dirty="0">
                <a:latin typeface="Candara" pitchFamily="34" charset="0"/>
              </a:rPr>
              <a:t>Carlos Yupanqui Castillo</a:t>
            </a:r>
          </a:p>
          <a:p>
            <a:pPr lvl="1">
              <a:spcBef>
                <a:spcPts val="500"/>
              </a:spcBef>
            </a:pPr>
            <a:endParaRPr lang="es-ES" sz="2500" b="1" dirty="0" smtClean="0">
              <a:latin typeface="Candara" pitchFamily="34" charset="0"/>
            </a:endParaRPr>
          </a:p>
          <a:p>
            <a:pPr lvl="1">
              <a:spcBef>
                <a:spcPts val="500"/>
              </a:spcBef>
            </a:pPr>
            <a:r>
              <a:rPr lang="es-ES" sz="2500" b="1" dirty="0" smtClean="0">
                <a:latin typeface="Candara" pitchFamily="34" charset="0"/>
              </a:rPr>
              <a:t>Frontend </a:t>
            </a:r>
            <a:r>
              <a:rPr lang="es-ES" sz="2500" b="1" dirty="0">
                <a:latin typeface="Candara" pitchFamily="34" charset="0"/>
              </a:rPr>
              <a:t>Lead</a:t>
            </a:r>
            <a:r>
              <a:rPr lang="es-ES" sz="2500" dirty="0">
                <a:latin typeface="Candara" pitchFamily="34" charset="0"/>
              </a:rPr>
              <a:t>: - Interfaz gráfica del usuario</a:t>
            </a:r>
            <a:endParaRPr sz="2500" dirty="0">
              <a:latin typeface="Candara" pitchFamily="34" charset="0"/>
            </a:endParaRPr>
          </a:p>
          <a:p>
            <a:pPr marL="1632844" lvl="1" indent="-589638">
              <a:spcBef>
                <a:spcPts val="500"/>
              </a:spcBef>
              <a:buSzPts val="1600"/>
              <a:buFont typeface="Arial" pitchFamily="34" charset="0"/>
              <a:buChar char="-"/>
            </a:pPr>
            <a:r>
              <a:rPr lang="es-ES" sz="2500" dirty="0">
                <a:latin typeface="Candara" pitchFamily="34" charset="0"/>
              </a:rPr>
              <a:t>Ieremy Flores </a:t>
            </a:r>
            <a:r>
              <a:rPr lang="es-ES" sz="2500" dirty="0" smtClean="0">
                <a:latin typeface="Candara" pitchFamily="34" charset="0"/>
              </a:rPr>
              <a:t>Condori</a:t>
            </a:r>
          </a:p>
          <a:p>
            <a:pPr marL="1632844" lvl="1" indent="-589638">
              <a:spcBef>
                <a:spcPts val="500"/>
              </a:spcBef>
              <a:buSzPts val="1600"/>
              <a:buChar char="-"/>
            </a:pPr>
            <a:r>
              <a:rPr lang="es-ES" sz="2500" dirty="0" smtClean="0">
                <a:latin typeface="Candara" pitchFamily="34" charset="0"/>
              </a:rPr>
              <a:t>Carlos Yupanqui Castillo</a:t>
            </a:r>
          </a:p>
          <a:p>
            <a:pPr marL="1632844" lvl="1" indent="-589638">
              <a:spcBef>
                <a:spcPts val="500"/>
              </a:spcBef>
              <a:buSzPts val="1600"/>
              <a:buChar char="-"/>
            </a:pPr>
            <a:endParaRPr lang="es-ES" sz="2500" dirty="0" smtClean="0">
              <a:latin typeface="Candara" pitchFamily="34" charset="0"/>
            </a:endParaRPr>
          </a:p>
          <a:p>
            <a:pPr lvl="1">
              <a:spcBef>
                <a:spcPts val="500"/>
              </a:spcBef>
            </a:pPr>
            <a:r>
              <a:rPr lang="es-ES" sz="2500" b="1" dirty="0" smtClean="0">
                <a:latin typeface="Candara" pitchFamily="34" charset="0"/>
              </a:rPr>
              <a:t>Base </a:t>
            </a:r>
            <a:r>
              <a:rPr lang="es-ES" sz="2500" b="1" dirty="0">
                <a:latin typeface="Candara" pitchFamily="34" charset="0"/>
              </a:rPr>
              <a:t>de Datos</a:t>
            </a:r>
            <a:r>
              <a:rPr lang="es-ES" sz="2500" dirty="0">
                <a:latin typeface="Candara" pitchFamily="34" charset="0"/>
              </a:rPr>
              <a:t>:</a:t>
            </a:r>
            <a:endParaRPr sz="2500" dirty="0">
              <a:latin typeface="Candara" pitchFamily="34" charset="0"/>
            </a:endParaRPr>
          </a:p>
          <a:p>
            <a:pPr marL="1632844" lvl="1" indent="-589638">
              <a:spcBef>
                <a:spcPts val="500"/>
              </a:spcBef>
              <a:buSzPts val="1600"/>
              <a:buChar char="-"/>
            </a:pPr>
            <a:r>
              <a:rPr lang="es-ES" sz="2500" dirty="0">
                <a:latin typeface="Candara" pitchFamily="34" charset="0"/>
              </a:rPr>
              <a:t>Mónica Zúñiga </a:t>
            </a:r>
            <a:r>
              <a:rPr lang="es-ES" sz="2500" dirty="0" smtClean="0">
                <a:latin typeface="Candara" pitchFamily="34" charset="0"/>
              </a:rPr>
              <a:t>Robles</a:t>
            </a:r>
          </a:p>
          <a:p>
            <a:pPr marL="1632844" lvl="1" indent="-589638">
              <a:spcBef>
                <a:spcPts val="500"/>
              </a:spcBef>
              <a:buSzPts val="1600"/>
              <a:buChar char="-"/>
            </a:pPr>
            <a:endParaRPr lang="es-ES" sz="2900" dirty="0">
              <a:latin typeface="Candara" pitchFamily="34" charset="0"/>
            </a:endParaRPr>
          </a:p>
          <a:p>
            <a:pPr>
              <a:spcBef>
                <a:spcPts val="500"/>
              </a:spcBef>
            </a:pPr>
            <a:r>
              <a:rPr lang="es-PE" sz="2900" b="1" dirty="0">
                <a:latin typeface="Candara" pitchFamily="34" charset="0"/>
              </a:rPr>
              <a:t>Análisis / Especificaciones</a:t>
            </a:r>
            <a:r>
              <a:rPr lang="es-PE" sz="2900" dirty="0">
                <a:latin typeface="Candara" pitchFamily="34" charset="0"/>
              </a:rPr>
              <a:t>:</a:t>
            </a:r>
          </a:p>
          <a:p>
            <a:pPr marL="1632844" lvl="1" indent="-589638">
              <a:spcBef>
                <a:spcPts val="500"/>
              </a:spcBef>
              <a:buSzPts val="1600"/>
              <a:buChar char="-"/>
            </a:pPr>
            <a:r>
              <a:rPr lang="es-ES" sz="2500" dirty="0">
                <a:latin typeface="Candara" pitchFamily="34" charset="0"/>
              </a:rPr>
              <a:t>Mónica Zúñiga </a:t>
            </a:r>
            <a:r>
              <a:rPr lang="es-ES" sz="2500" dirty="0" smtClean="0">
                <a:latin typeface="Candara" pitchFamily="34" charset="0"/>
              </a:rPr>
              <a:t>Robles</a:t>
            </a:r>
          </a:p>
          <a:p>
            <a:pPr marL="1632844" lvl="1" indent="-589638">
              <a:spcBef>
                <a:spcPts val="500"/>
              </a:spcBef>
              <a:buSzPts val="1600"/>
              <a:buChar char="-"/>
            </a:pPr>
            <a:endParaRPr lang="es-ES" sz="2500" dirty="0">
              <a:latin typeface="Candara" pitchFamily="34" charset="0"/>
            </a:endParaRPr>
          </a:p>
          <a:p>
            <a:pPr>
              <a:spcBef>
                <a:spcPts val="500"/>
              </a:spcBef>
            </a:pPr>
            <a:r>
              <a:rPr lang="es-PE" sz="2900" b="1" dirty="0" smtClean="0">
                <a:latin typeface="Candara" pitchFamily="34" charset="0"/>
              </a:rPr>
              <a:t>Gestión </a:t>
            </a:r>
            <a:r>
              <a:rPr lang="es-PE" sz="2900" b="1" dirty="0">
                <a:latin typeface="Candara" pitchFamily="34" charset="0"/>
              </a:rPr>
              <a:t>del Proyecto</a:t>
            </a:r>
            <a:r>
              <a:rPr lang="es-PE" sz="2900" dirty="0">
                <a:latin typeface="Candara" pitchFamily="34" charset="0"/>
              </a:rPr>
              <a:t>:</a:t>
            </a:r>
          </a:p>
          <a:p>
            <a:pPr marL="1632844" lvl="1" indent="-589638">
              <a:spcBef>
                <a:spcPts val="500"/>
              </a:spcBef>
              <a:buSzPts val="1600"/>
              <a:buChar char="-"/>
            </a:pPr>
            <a:r>
              <a:rPr lang="es-PE" sz="2500" dirty="0">
                <a:latin typeface="Candara" pitchFamily="34" charset="0"/>
              </a:rPr>
              <a:t>Absalón Estrella Arellano</a:t>
            </a:r>
          </a:p>
          <a:p>
            <a:pPr marL="226784">
              <a:spcBef>
                <a:spcPts val="500"/>
              </a:spcBef>
              <a:buSzPts val="1600"/>
            </a:pPr>
            <a:endParaRPr lang="es-PE" sz="2900" dirty="0">
              <a:latin typeface="Candara" pitchFamily="34" charset="0"/>
            </a:endParaRPr>
          </a:p>
        </p:txBody>
      </p:sp>
      <p:pic>
        <p:nvPicPr>
          <p:cNvPr id="9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0" y="43936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82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/>
          <p:nvPr/>
        </p:nvSpPr>
        <p:spPr>
          <a:xfrm>
            <a:off x="1435012" y="280867"/>
            <a:ext cx="330101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4000" dirty="0" err="1" smtClean="0">
                <a:solidFill>
                  <a:schemeClr val="accent1"/>
                </a:solidFill>
                <a:latin typeface="Open Sans"/>
              </a:rPr>
              <a:t>Rendición</a:t>
            </a:r>
            <a:endParaRPr lang="en-US" sz="4000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14" name="13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15" name="14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27" name="TextBox 11"/>
          <p:cNvSpPr txBox="1"/>
          <p:nvPr/>
        </p:nvSpPr>
        <p:spPr>
          <a:xfrm>
            <a:off x="9595830" y="451859"/>
            <a:ext cx="457485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 smtClean="0">
                <a:solidFill>
                  <a:schemeClr val="accent1"/>
                </a:solidFill>
                <a:latin typeface="Open Sans"/>
              </a:rPr>
              <a:t>Registro de </a:t>
            </a:r>
            <a:r>
              <a:rPr lang="en-US" sz="3099" b="1" dirty="0" err="1" smtClean="0">
                <a:solidFill>
                  <a:schemeClr val="accent1"/>
                </a:solidFill>
                <a:latin typeface="Open Sans"/>
              </a:rPr>
              <a:t>Rendiciones</a:t>
            </a:r>
            <a:endParaRPr lang="en-US" sz="3099" b="1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5848828" y="7378582"/>
            <a:ext cx="3174665" cy="16542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smtClean="0">
                <a:solidFill>
                  <a:schemeClr val="accent1"/>
                </a:solidFill>
                <a:latin typeface="Open Sans"/>
              </a:rPr>
              <a:t>Integración 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smtClean="0">
                <a:solidFill>
                  <a:schemeClr val="accent1"/>
                </a:solidFill>
                <a:latin typeface="Open Sans"/>
              </a:rPr>
              <a:t>ERP SIGER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680" y="8367194"/>
            <a:ext cx="658238" cy="58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12 CuadroTexto"/>
          <p:cNvSpPr txBox="1"/>
          <p:nvPr/>
        </p:nvSpPr>
        <p:spPr>
          <a:xfrm>
            <a:off x="5848828" y="4612820"/>
            <a:ext cx="41698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Control de </a:t>
            </a:r>
            <a:r>
              <a:rPr lang="es-E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Rendiciones</a:t>
            </a:r>
            <a:endParaRPr lang="es-ES" sz="2800" b="1" dirty="0" smtClean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Obra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Pasajes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Viáticos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Otros</a:t>
            </a:r>
          </a:p>
          <a:p>
            <a:pPr algn="ctr"/>
            <a:endParaRPr lang="es-419" sz="2800" dirty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30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600" y="356299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ifloresc\Downloads\SPENDIT (14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90" y="964396"/>
            <a:ext cx="8679543" cy="867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19 Elipse"/>
          <p:cNvSpPr/>
          <p:nvPr/>
        </p:nvSpPr>
        <p:spPr>
          <a:xfrm>
            <a:off x="12691866" y="8367194"/>
            <a:ext cx="914400" cy="946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24" name="23 Conector angular"/>
          <p:cNvCxnSpPr>
            <a:stCxn id="20" idx="0"/>
          </p:cNvCxnSpPr>
          <p:nvPr/>
        </p:nvCxnSpPr>
        <p:spPr>
          <a:xfrm rot="5400000" flipH="1" flipV="1">
            <a:off x="12188748" y="6015534"/>
            <a:ext cx="3311978" cy="139134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122" name="Picture 2" descr="C:\Users\ifloresc\Downloads\SPENDIT (36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6863" y="931739"/>
            <a:ext cx="8617857" cy="861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1816068" y="8463291"/>
            <a:ext cx="698532" cy="616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6" name="5 Conector angular"/>
          <p:cNvCxnSpPr>
            <a:stCxn id="5" idx="3"/>
          </p:cNvCxnSpPr>
          <p:nvPr/>
        </p:nvCxnSpPr>
        <p:spPr>
          <a:xfrm flipV="1">
            <a:off x="2514600" y="4000500"/>
            <a:ext cx="6843038" cy="4771252"/>
          </a:xfrm>
          <a:prstGeom prst="bentConnector3">
            <a:avLst>
              <a:gd name="adj1" fmla="val 46659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12 CuadroTexto"/>
          <p:cNvSpPr txBox="1"/>
          <p:nvPr/>
        </p:nvSpPr>
        <p:spPr>
          <a:xfrm>
            <a:off x="14530331" y="4823888"/>
            <a:ext cx="4169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Nueva Rendición</a:t>
            </a:r>
            <a:endParaRPr lang="es-ES" sz="2800" dirty="0" smtClean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  <a:p>
            <a:pPr algn="ctr"/>
            <a:endParaRPr lang="es-419" sz="2800" dirty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71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50951" y="8687588"/>
            <a:ext cx="18247559" cy="781472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50951" y="8930640"/>
            <a:ext cx="18247559" cy="4766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 smtClean="0">
                <a:solidFill>
                  <a:schemeClr val="bg1"/>
                </a:solidFill>
                <a:latin typeface="Candara" pitchFamily="34" charset="0"/>
              </a:rPr>
              <a:t>Implementación </a:t>
            </a:r>
            <a:r>
              <a:rPr lang="es-PE" sz="2400" dirty="0" smtClean="0">
                <a:solidFill>
                  <a:schemeClr val="bg1"/>
                </a:solidFill>
                <a:latin typeface="Candara" pitchFamily="34" charset="0"/>
              </a:rPr>
              <a:t>por el equipo de Desarrollo GTIC</a:t>
            </a:r>
            <a:endParaRPr lang="es-PE" sz="2400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7" name="3 CuadroTexto"/>
          <p:cNvSpPr txBox="1"/>
          <p:nvPr/>
        </p:nvSpPr>
        <p:spPr>
          <a:xfrm>
            <a:off x="7467600" y="937088"/>
            <a:ext cx="2709396" cy="1951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7200" dirty="0" smtClean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7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Anexo</a:t>
            </a:r>
            <a:endParaRPr lang="en-US" sz="7200" dirty="0" smtClean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7200" dirty="0" smtClean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-321702" y="3159170"/>
            <a:ext cx="18287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chemeClr val="accent1"/>
                </a:solidFill>
                <a:latin typeface="Candara" panose="020E0502030303020204" pitchFamily="34" charset="0"/>
                <a:hlinkClick r:id="rId2" action="ppaction://hlinksldjump"/>
              </a:rPr>
              <a:t>Transformación</a:t>
            </a:r>
            <a:r>
              <a:rPr lang="en-US" sz="6600" dirty="0" smtClean="0">
                <a:solidFill>
                  <a:schemeClr val="accent1"/>
                </a:solidFill>
                <a:latin typeface="Candara" panose="020E0502030303020204" pitchFamily="34" charset="0"/>
                <a:hlinkClick r:id="rId2" action="ppaction://hlinksldjump"/>
              </a:rPr>
              <a:t> Digital</a:t>
            </a:r>
            <a:endParaRPr lang="en-US" sz="6600" dirty="0">
              <a:solidFill>
                <a:schemeClr val="accent1"/>
              </a:solidFill>
              <a:latin typeface="Candara" panose="020E0502030303020204" pitchFamily="34" charset="0"/>
            </a:endParaRPr>
          </a:p>
          <a:p>
            <a:endParaRPr lang="es-419" sz="6600" dirty="0"/>
          </a:p>
        </p:txBody>
      </p:sp>
      <p:sp>
        <p:nvSpPr>
          <p:cNvPr id="13" name="27 CuadroTexto"/>
          <p:cNvSpPr txBox="1"/>
          <p:nvPr/>
        </p:nvSpPr>
        <p:spPr>
          <a:xfrm>
            <a:off x="13792200" y="3314700"/>
            <a:ext cx="2204717" cy="7078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hlinkClick r:id="rId3" action="ppaction://hlinksldjump"/>
              </a:rPr>
              <a:t>Ir a Control de Gastos </a:t>
            </a:r>
            <a:endParaRPr lang="es-ES" sz="2000" dirty="0" smtClean="0">
              <a:hlinkClick r:id="rId4" action="ppaction://hlinksldjump"/>
            </a:endParaRPr>
          </a:p>
        </p:txBody>
      </p:sp>
      <p:pic>
        <p:nvPicPr>
          <p:cNvPr id="10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531" y="190500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29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4" name="3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5" name="4 CuadroTexto"/>
          <p:cNvSpPr txBox="1"/>
          <p:nvPr/>
        </p:nvSpPr>
        <p:spPr>
          <a:xfrm>
            <a:off x="751382" y="471516"/>
            <a:ext cx="16097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Transformación Digital</a:t>
            </a:r>
            <a:endParaRPr lang="es-419" sz="4400" dirty="0">
              <a:solidFill>
                <a:schemeClr val="tx2">
                  <a:lumMod val="60000"/>
                  <a:lumOff val="40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371600" y="1300906"/>
            <a:ext cx="14173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transformación digital es un proceso integral en el que una organización utiliza tecnología </a:t>
            </a:r>
            <a:r>
              <a:rPr lang="es-ES" sz="24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digital. Componentes que permiten </a:t>
            </a:r>
            <a:r>
              <a:rPr lang="es-E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transición de procesos y documentos tradicionales en papel a formatos digitales</a:t>
            </a:r>
            <a:r>
              <a:rPr lang="es-ES" sz="2400" dirty="0" smtClean="0"/>
              <a:t>.</a:t>
            </a:r>
          </a:p>
          <a:p>
            <a:pPr algn="just"/>
            <a:endParaRPr lang="es-ES" sz="2400" dirty="0" smtClean="0"/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Formularios Digitales</a:t>
            </a:r>
            <a:endParaRPr lang="es-419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Servicio de Gestión Documental</a:t>
            </a:r>
            <a:endParaRPr lang="es-419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Firma </a:t>
            </a:r>
            <a:r>
              <a:rPr lang="es-E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Digital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419" sz="2400" dirty="0"/>
          </a:p>
          <a:p>
            <a:pPr algn="just"/>
            <a:r>
              <a:rPr lang="es-E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transformación digital implica la reorganización y modernización de los procesos y flujos de trabajo de una organización para aprovechar al máximo las tecnologías digitales. </a:t>
            </a:r>
            <a:endParaRPr lang="es-419" sz="2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066800" y="5124153"/>
            <a:ext cx="1265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Tecnologías de transformación </a:t>
            </a:r>
            <a:r>
              <a:rPr lang="es-ES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</a:t>
            </a:r>
            <a:endParaRPr lang="es-419" sz="3600" dirty="0">
              <a:solidFill>
                <a:schemeClr val="tx2">
                  <a:lumMod val="60000"/>
                  <a:lumOff val="40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371600" y="5744219"/>
            <a:ext cx="8382000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E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OCR</a:t>
            </a:r>
            <a:r>
              <a:rPr lang="es-419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</a:t>
            </a:r>
            <a:r>
              <a:rPr lang="es-419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E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Facilita la digitalización de documentos en papel y su posterior procesamiento, búsqueda y almacenamiento en formato digital</a:t>
            </a:r>
            <a:r>
              <a:rPr lang="es-ES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OMR</a:t>
            </a:r>
            <a:r>
              <a:rPr lang="es-419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</a:t>
            </a:r>
            <a:r>
              <a:rPr lang="es-419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E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captura de datos a partir de formularios en papel o encuestas, lo que agiliza la recopilación y procesamiento de información. </a:t>
            </a:r>
            <a:endParaRPr lang="es-ES" dirty="0" smtClean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ES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ICR</a:t>
            </a:r>
            <a:r>
              <a:rPr lang="es-419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</a:t>
            </a:r>
            <a:r>
              <a:rPr lang="es-419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s-E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Permite la conversión de la escritura a mano en texto digital, lo que facilita la búsqueda, el almacenamiento y la gestión de documentos manuscritos. </a:t>
            </a:r>
            <a:endParaRPr lang="es-ES" dirty="0" smtClean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ES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OBR: </a:t>
            </a:r>
            <a:r>
              <a:rPr lang="es-E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Facilita la gestión de inventarios, la logística y el seguimiento de </a:t>
            </a:r>
            <a:r>
              <a:rPr lang="es-ES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productos.</a:t>
            </a:r>
          </a:p>
          <a:p>
            <a:endParaRPr lang="es-ES" dirty="0" smtClean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s-ES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Las </a:t>
            </a:r>
            <a:r>
              <a:rPr lang="es-E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tecnologías de OCR, OMR, ICR y OBR desempeñan roles esenciales en la transformación digital al ayudar a las organizaciones a gestionar y procesar información de manera más eficiente y precisa.</a:t>
            </a:r>
            <a:endParaRPr lang="es-419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lang="es-419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6" name="15 Imagen" descr="Python Optical Character Recognition (OCR): A Tutorial | Built I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5744219"/>
            <a:ext cx="4495800" cy="299561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27 CuadroTexto"/>
          <p:cNvSpPr txBox="1"/>
          <p:nvPr/>
        </p:nvSpPr>
        <p:spPr>
          <a:xfrm>
            <a:off x="15982477" y="2100149"/>
            <a:ext cx="2204717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hlinkClick r:id="rId3" action="ppaction://hlinksldjump"/>
              </a:rPr>
              <a:t>Ir a Anexo </a:t>
            </a:r>
            <a:endParaRPr lang="es-ES" sz="2000" dirty="0" smtClean="0">
              <a:hlinkClick r:id="rId4" action="ppaction://hlinksldjump"/>
            </a:endParaRPr>
          </a:p>
        </p:txBody>
      </p:sp>
      <p:pic>
        <p:nvPicPr>
          <p:cNvPr id="11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613" y="370800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1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3" name="2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5" name="TextBox 11"/>
          <p:cNvSpPr txBox="1"/>
          <p:nvPr/>
        </p:nvSpPr>
        <p:spPr>
          <a:xfrm>
            <a:off x="4648200" y="910112"/>
            <a:ext cx="83820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4400" dirty="0" err="1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Documento</a:t>
            </a:r>
            <a:r>
              <a:rPr lang="en-US" sz="4400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4400" dirty="0" err="1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Físico</a:t>
            </a:r>
            <a:r>
              <a:rPr lang="en-US" sz="4400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4400" dirty="0" err="1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Manuscrito</a:t>
            </a:r>
            <a:endParaRPr lang="en-US" sz="4400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9" y="2537188"/>
            <a:ext cx="4856981" cy="4829924"/>
          </a:xfrm>
          <a:prstGeom prst="rect">
            <a:avLst/>
          </a:prstGeom>
          <a:ln w="25400">
            <a:solidFill>
              <a:srgbClr val="272D68"/>
            </a:solidFill>
          </a:ln>
          <a:effectLst>
            <a:softEdge rad="31750"/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267857"/>
            <a:ext cx="4557676" cy="4448924"/>
          </a:xfrm>
          <a:prstGeom prst="rect">
            <a:avLst/>
          </a:prstGeom>
          <a:ln w="25400">
            <a:solidFill>
              <a:srgbClr val="272D68"/>
            </a:solidFill>
          </a:ln>
          <a:effectLst>
            <a:softEdge rad="31750"/>
          </a:effec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2537188"/>
            <a:ext cx="4876800" cy="4785719"/>
          </a:xfrm>
          <a:prstGeom prst="rect">
            <a:avLst/>
          </a:prstGeom>
          <a:ln w="25400">
            <a:solidFill>
              <a:srgbClr val="272D68"/>
            </a:solidFill>
          </a:ln>
          <a:effectLst>
            <a:softEdge rad="31750"/>
          </a:effectLst>
        </p:spPr>
      </p:pic>
      <p:cxnSp>
        <p:nvCxnSpPr>
          <p:cNvPr id="10" name="9 Conector angular"/>
          <p:cNvCxnSpPr>
            <a:stCxn id="6" idx="3"/>
            <a:endCxn id="7" idx="1"/>
          </p:cNvCxnSpPr>
          <p:nvPr/>
        </p:nvCxnSpPr>
        <p:spPr>
          <a:xfrm flipV="1">
            <a:off x="5410200" y="4492319"/>
            <a:ext cx="1143000" cy="45983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7" idx="3"/>
            <a:endCxn id="8" idx="1"/>
          </p:cNvCxnSpPr>
          <p:nvPr/>
        </p:nvCxnSpPr>
        <p:spPr>
          <a:xfrm>
            <a:off x="11110876" y="4492319"/>
            <a:ext cx="1385924" cy="43772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8"/>
          <p:cNvSpPr txBox="1"/>
          <p:nvPr/>
        </p:nvSpPr>
        <p:spPr>
          <a:xfrm>
            <a:off x="7086600" y="7810500"/>
            <a:ext cx="3124199" cy="16542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smtClean="0">
                <a:solidFill>
                  <a:schemeClr val="accent1"/>
                </a:solidFill>
                <a:latin typeface="Open Sans"/>
              </a:rPr>
              <a:t>Integración 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smtClean="0">
                <a:solidFill>
                  <a:schemeClr val="accent1"/>
                </a:solidFill>
                <a:latin typeface="Open Sans"/>
              </a:rPr>
              <a:t>ERP SIGER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426" y="8847301"/>
            <a:ext cx="730546" cy="65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13 Conector angular"/>
          <p:cNvCxnSpPr>
            <a:stCxn id="8" idx="2"/>
            <a:endCxn id="21" idx="3"/>
          </p:cNvCxnSpPr>
          <p:nvPr/>
        </p:nvCxnSpPr>
        <p:spPr>
          <a:xfrm rot="5400000">
            <a:off x="11915629" y="5618078"/>
            <a:ext cx="1314743" cy="472440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27 CuadroTexto"/>
          <p:cNvSpPr txBox="1"/>
          <p:nvPr/>
        </p:nvSpPr>
        <p:spPr>
          <a:xfrm>
            <a:off x="15982477" y="1559971"/>
            <a:ext cx="2204717" cy="7078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hlinkClick r:id="rId6" action="ppaction://hlinksldjump"/>
              </a:rPr>
              <a:t>Ir a Control de Gastos </a:t>
            </a:r>
            <a:endParaRPr lang="es-ES" sz="2000" dirty="0" smtClean="0">
              <a:hlinkClick r:id="rId7" action="ppaction://hlinksldjump"/>
            </a:endParaRPr>
          </a:p>
        </p:txBody>
      </p:sp>
      <p:pic>
        <p:nvPicPr>
          <p:cNvPr id="16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728" y="342607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83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3" name="2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5" name="TextBox 11"/>
          <p:cNvSpPr txBox="1"/>
          <p:nvPr/>
        </p:nvSpPr>
        <p:spPr>
          <a:xfrm>
            <a:off x="5029200" y="881974"/>
            <a:ext cx="8655539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4400" dirty="0" err="1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Documento</a:t>
            </a:r>
            <a:r>
              <a:rPr lang="en-US" sz="4400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Digital sin </a:t>
            </a:r>
            <a:r>
              <a:rPr lang="en-US" sz="4400" dirty="0" err="1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código</a:t>
            </a:r>
            <a:r>
              <a:rPr lang="en-US" sz="4400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QR</a:t>
            </a:r>
            <a:endParaRPr lang="en-US" sz="4400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9" y="2491703"/>
            <a:ext cx="4467137" cy="5174803"/>
          </a:xfrm>
          <a:prstGeom prst="rect">
            <a:avLst/>
          </a:prstGeom>
          <a:ln w="25400">
            <a:solidFill>
              <a:srgbClr val="272D68"/>
            </a:solidFill>
          </a:ln>
          <a:effectLst>
            <a:softEdge rad="31750"/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657" y="2436421"/>
            <a:ext cx="4103641" cy="4753724"/>
          </a:xfrm>
          <a:prstGeom prst="rect">
            <a:avLst/>
          </a:prstGeom>
          <a:ln w="25400">
            <a:solidFill>
              <a:srgbClr val="272D68"/>
            </a:solidFill>
          </a:ln>
          <a:effectLst>
            <a:softEdge rad="31750"/>
          </a:effec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925" y="2520091"/>
            <a:ext cx="4700850" cy="5002421"/>
          </a:xfrm>
          <a:prstGeom prst="rect">
            <a:avLst/>
          </a:prstGeom>
          <a:ln w="25400">
            <a:solidFill>
              <a:srgbClr val="272D68"/>
            </a:solidFill>
          </a:ln>
          <a:effectLst>
            <a:softEdge rad="31750"/>
          </a:effectLst>
        </p:spPr>
      </p:pic>
      <p:cxnSp>
        <p:nvCxnSpPr>
          <p:cNvPr id="13" name="12 Conector angular"/>
          <p:cNvCxnSpPr>
            <a:stCxn id="6" idx="3"/>
          </p:cNvCxnSpPr>
          <p:nvPr/>
        </p:nvCxnSpPr>
        <p:spPr>
          <a:xfrm flipV="1">
            <a:off x="5395916" y="4354852"/>
            <a:ext cx="1687398" cy="724253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15 Conector angular"/>
          <p:cNvCxnSpPr>
            <a:endCxn id="8" idx="1"/>
          </p:cNvCxnSpPr>
          <p:nvPr/>
        </p:nvCxnSpPr>
        <p:spPr>
          <a:xfrm>
            <a:off x="11132527" y="4261355"/>
            <a:ext cx="1687398" cy="75994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8"/>
          <p:cNvSpPr txBox="1"/>
          <p:nvPr/>
        </p:nvSpPr>
        <p:spPr>
          <a:xfrm>
            <a:off x="7086600" y="7810500"/>
            <a:ext cx="3124199" cy="16542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smtClean="0">
                <a:solidFill>
                  <a:schemeClr val="accent1"/>
                </a:solidFill>
                <a:latin typeface="Open Sans"/>
              </a:rPr>
              <a:t>Integración 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smtClean="0">
                <a:solidFill>
                  <a:schemeClr val="accent1"/>
                </a:solidFill>
                <a:latin typeface="Open Sans"/>
              </a:rPr>
              <a:t>ERP SIGER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426" y="8847301"/>
            <a:ext cx="730546" cy="65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15 Conector angular"/>
          <p:cNvCxnSpPr>
            <a:stCxn id="8" idx="2"/>
            <a:endCxn id="26" idx="3"/>
          </p:cNvCxnSpPr>
          <p:nvPr/>
        </p:nvCxnSpPr>
        <p:spPr>
          <a:xfrm rot="5400000">
            <a:off x="12133006" y="5600306"/>
            <a:ext cx="1115138" cy="495955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27 CuadroTexto"/>
          <p:cNvSpPr txBox="1"/>
          <p:nvPr/>
        </p:nvSpPr>
        <p:spPr>
          <a:xfrm>
            <a:off x="15982477" y="1540731"/>
            <a:ext cx="2204717" cy="7078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hlinkClick r:id="rId6" action="ppaction://hlinksldjump"/>
              </a:rPr>
              <a:t>Ir a Control de Gastos </a:t>
            </a:r>
            <a:endParaRPr lang="es-ES" sz="2000" dirty="0" smtClean="0">
              <a:hlinkClick r:id="rId7" action="ppaction://hlinksldjump"/>
            </a:endParaRPr>
          </a:p>
        </p:txBody>
      </p:sp>
      <p:pic>
        <p:nvPicPr>
          <p:cNvPr id="15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543" y="344032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9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3" name="2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5" name="TextBox 11"/>
          <p:cNvSpPr txBox="1"/>
          <p:nvPr/>
        </p:nvSpPr>
        <p:spPr>
          <a:xfrm>
            <a:off x="3809999" y="939529"/>
            <a:ext cx="101346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4339"/>
              </a:lnSpc>
              <a:spcBef>
                <a:spcPct val="0"/>
              </a:spcBef>
              <a:defRPr sz="440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 err="1"/>
              <a:t>Documento</a:t>
            </a:r>
            <a:r>
              <a:rPr lang="en-US" dirty="0"/>
              <a:t> Digital con </a:t>
            </a:r>
            <a:r>
              <a:rPr lang="en-US" dirty="0" err="1"/>
              <a:t>código</a:t>
            </a:r>
            <a:r>
              <a:rPr lang="en-US" dirty="0"/>
              <a:t> QR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7315200" y="7804106"/>
            <a:ext cx="3124199" cy="16542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smtClean="0">
                <a:solidFill>
                  <a:schemeClr val="accent1"/>
                </a:solidFill>
                <a:latin typeface="Open Sans"/>
              </a:rPr>
              <a:t>Integración 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 smtClean="0">
                <a:solidFill>
                  <a:schemeClr val="accent1"/>
                </a:solidFill>
                <a:latin typeface="Open Sans"/>
              </a:rPr>
              <a:t>ERP SIGER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026" y="8840907"/>
            <a:ext cx="730546" cy="65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41" y="1924816"/>
            <a:ext cx="5391918" cy="5391918"/>
          </a:xfrm>
          <a:prstGeom prst="rect">
            <a:avLst/>
          </a:prstGeom>
        </p:spPr>
      </p:pic>
      <p:sp>
        <p:nvSpPr>
          <p:cNvPr id="11" name="27 CuadroTexto"/>
          <p:cNvSpPr txBox="1"/>
          <p:nvPr/>
        </p:nvSpPr>
        <p:spPr>
          <a:xfrm>
            <a:off x="15473487" y="2033434"/>
            <a:ext cx="2204717" cy="7078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hlinkClick r:id="rId4" action="ppaction://hlinksldjump"/>
              </a:rPr>
              <a:t>Ir a Control de Gastos </a:t>
            </a:r>
            <a:endParaRPr lang="es-ES" sz="2000" dirty="0" smtClean="0">
              <a:hlinkClick r:id="rId5" action="ppaction://hlinksldjump"/>
            </a:endParaRPr>
          </a:p>
        </p:txBody>
      </p:sp>
      <p:pic>
        <p:nvPicPr>
          <p:cNvPr id="10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2582" y="390972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06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312299" y="1507675"/>
            <a:ext cx="6210354" cy="157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4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Gracias </a:t>
            </a:r>
            <a:r>
              <a:rPr lang="en-US" sz="4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por</a:t>
            </a:r>
            <a:r>
              <a:rPr lang="en-US" sz="4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sz="4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su</a:t>
            </a:r>
            <a:r>
              <a:rPr lang="en-US" sz="4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sz="4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rPr>
              <a:t>atención</a:t>
            </a:r>
            <a:endParaRPr lang="en-US" sz="7200" dirty="0" smtClean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8000" dirty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8000" dirty="0" smtClean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0951" y="8687588"/>
            <a:ext cx="18247559" cy="781472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50951" y="8813083"/>
            <a:ext cx="18247559" cy="4766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 smtClean="0">
                <a:solidFill>
                  <a:schemeClr val="bg1"/>
                </a:solidFill>
                <a:latin typeface="Candara" pitchFamily="34" charset="0"/>
              </a:rPr>
              <a:t>Implementación </a:t>
            </a:r>
            <a:r>
              <a:rPr lang="es-PE" sz="2400" dirty="0" smtClean="0">
                <a:solidFill>
                  <a:schemeClr val="bg1"/>
                </a:solidFill>
                <a:latin typeface="Candara" pitchFamily="34" charset="0"/>
              </a:rPr>
              <a:t>por el equipo de Desarrollo GTIC</a:t>
            </a:r>
            <a:endParaRPr lang="es-PE" sz="2400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6185146" y="3307925"/>
            <a:ext cx="6322993" cy="3582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94"/>
              </a:lnSpc>
              <a:spcBef>
                <a:spcPct val="0"/>
              </a:spcBef>
            </a:pPr>
            <a:r>
              <a:rPr lang="en-US" sz="8800" dirty="0" smtClean="0">
                <a:solidFill>
                  <a:srgbClr val="02184D"/>
                </a:solidFill>
                <a:latin typeface="Alegreya Sans"/>
              </a:rPr>
              <a:t>SpendIT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6013233" y="4686300"/>
            <a:ext cx="6322993" cy="3479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94"/>
              </a:lnSpc>
              <a:spcBef>
                <a:spcPct val="0"/>
              </a:spcBef>
            </a:pPr>
            <a:r>
              <a:rPr lang="en-US" sz="4800" dirty="0" smtClean="0">
                <a:solidFill>
                  <a:srgbClr val="02184D"/>
                </a:solidFill>
                <a:latin typeface="Alegreya Sans"/>
              </a:rPr>
              <a:t>Móvil - Web</a:t>
            </a:r>
          </a:p>
        </p:txBody>
      </p:sp>
      <p:pic>
        <p:nvPicPr>
          <p:cNvPr id="11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438" y="2297635"/>
            <a:ext cx="3264407" cy="326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78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7" name="6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pic>
        <p:nvPicPr>
          <p:cNvPr id="1026" name="Picture 2" descr="Apple Ios 13 Iphone, Hd Png Download - Apple Ios 13 Iphone, Transparent Png  , Transparent Png Image - PNGite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31" b="95851" l="22442" r="83372">
                        <a14:foregroundMark x1="63721" y1="15456" x2="60116" y2="36826"/>
                        <a14:foregroundMark x1="58721" y1="14730" x2="29419" y2="16805"/>
                        <a14:foregroundMark x1="33953" y1="13693" x2="65698" y2="33714"/>
                        <a14:foregroundMark x1="54419" y1="12967" x2="36279" y2="52593"/>
                        <a14:foregroundMark x1="45698" y1="13693" x2="43721" y2="45539"/>
                        <a14:foregroundMark x1="34767" y1="15249" x2="32674" y2="65041"/>
                        <a14:foregroundMark x1="31512" y1="57676" x2="64884" y2="55705"/>
                        <a14:foregroundMark x1="64884" y1="59959" x2="46512" y2="36411"/>
                        <a14:foregroundMark x1="44419" y1="51556" x2="41744" y2="38174"/>
                        <a14:foregroundMark x1="42209" y1="63278" x2="44651" y2="51556"/>
                        <a14:foregroundMark x1="45233" y1="62448" x2="46977" y2="48859"/>
                        <a14:foregroundMark x1="64186" y1="34336" x2="64186" y2="34336"/>
                        <a14:foregroundMark x1="64884" y1="37448" x2="64884" y2="37448"/>
                        <a14:foregroundMark x1="62209" y1="39419" x2="62209" y2="39419"/>
                        <a14:foregroundMark x1="63953" y1="41494" x2="59419" y2="32988"/>
                        <a14:foregroundMark x1="67442" y1="82261" x2="30233" y2="81535"/>
                        <a14:foregroundMark x1="63140" y1="45539" x2="62209" y2="55705"/>
                        <a14:foregroundMark x1="61163" y1="45954" x2="65116" y2="52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5037" r="27639" b="8962"/>
          <a:stretch/>
        </p:blipFill>
        <p:spPr bwMode="auto">
          <a:xfrm>
            <a:off x="3172400" y="2570615"/>
            <a:ext cx="4022322" cy="594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 One: Secure, up-to-date and easy to us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39" y="2157970"/>
            <a:ext cx="11179024" cy="676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2663283" y="894895"/>
            <a:ext cx="13771312" cy="80290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327580" y="3866756"/>
            <a:ext cx="7632848" cy="4172343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s-ES" sz="2300" dirty="0">
                <a:latin typeface="Candara" pitchFamily="34" charset="0"/>
              </a:rPr>
              <a:t>Implementar la aplicación: </a:t>
            </a:r>
          </a:p>
          <a:p>
            <a:pPr algn="ctr"/>
            <a:r>
              <a:rPr lang="es-ES" sz="2300" dirty="0" smtClean="0">
                <a:latin typeface="Candara" pitchFamily="34" charset="0"/>
              </a:rPr>
              <a:t>“</a:t>
            </a:r>
            <a:r>
              <a:rPr lang="es-ES" sz="2300" b="1" dirty="0" smtClean="0">
                <a:latin typeface="Candara" pitchFamily="34" charset="0"/>
              </a:rPr>
              <a:t>SpendIT</a:t>
            </a:r>
            <a:r>
              <a:rPr lang="es-ES" sz="2300" dirty="0" smtClean="0">
                <a:latin typeface="Candara" pitchFamily="34" charset="0"/>
              </a:rPr>
              <a:t>” </a:t>
            </a:r>
          </a:p>
          <a:p>
            <a:pPr algn="ctr"/>
            <a:r>
              <a:rPr lang="es-ES" sz="2300" dirty="0" smtClean="0">
                <a:latin typeface="Candara" pitchFamily="34" charset="0"/>
              </a:rPr>
              <a:t>Automatización de Rendición de Fondos</a:t>
            </a:r>
          </a:p>
          <a:p>
            <a:pPr algn="ctr"/>
            <a:r>
              <a:rPr lang="es-ES" sz="2000" dirty="0" smtClean="0">
                <a:latin typeface="Candara" pitchFamily="34" charset="0"/>
              </a:rPr>
              <a:t>Automatización de los procesos con el uso de tecnologías de información, que </a:t>
            </a:r>
            <a:r>
              <a:rPr lang="es-ES" sz="2000" dirty="0">
                <a:latin typeface="Candara" pitchFamily="34" charset="0"/>
              </a:rPr>
              <a:t>sirva de ayuda al colaborador con la finalidad de implementar la </a:t>
            </a:r>
            <a:r>
              <a:rPr lang="es-ES" sz="2000" dirty="0" smtClean="0">
                <a:latin typeface="Candara" pitchFamily="34" charset="0"/>
              </a:rPr>
              <a:t>automatización y mejora del proceso de Rendiciones de Fondos basado en la digitalización </a:t>
            </a:r>
            <a:r>
              <a:rPr lang="es-ES" sz="2000" dirty="0">
                <a:latin typeface="Candara" pitchFamily="34" charset="0"/>
              </a:rPr>
              <a:t>del </a:t>
            </a:r>
            <a:r>
              <a:rPr lang="es-ES" sz="2000" dirty="0" smtClean="0">
                <a:latin typeface="Candara" pitchFamily="34" charset="0"/>
              </a:rPr>
              <a:t>documento a rendir, en la  disponibilidad de la información, controles de revisión y validación por los Responsables del Proyecto, así </a:t>
            </a:r>
            <a:r>
              <a:rPr lang="es-PE" sz="2000" dirty="0" smtClean="0">
                <a:latin typeface="Candara" panose="020E0502030303020204" pitchFamily="34" charset="0"/>
              </a:rPr>
              <a:t>cumplir </a:t>
            </a:r>
            <a:r>
              <a:rPr lang="es-PE" sz="2000" dirty="0">
                <a:latin typeface="Candara" panose="020E0502030303020204" pitchFamily="34" charset="0"/>
              </a:rPr>
              <a:t>con la </a:t>
            </a:r>
            <a:r>
              <a:rPr lang="es-PE" sz="2000" dirty="0" smtClean="0">
                <a:latin typeface="Candara" panose="020E0502030303020204" pitchFamily="34" charset="0"/>
              </a:rPr>
              <a:t>normatividad vigente lo cual permite optimizar el tiempo, </a:t>
            </a:r>
            <a:r>
              <a:rPr lang="es-ES" sz="2000" dirty="0" smtClean="0">
                <a:latin typeface="Candara" pitchFamily="34" charset="0"/>
              </a:rPr>
              <a:t>mejorar</a:t>
            </a:r>
            <a:r>
              <a:rPr lang="es-ES" sz="2000" dirty="0">
                <a:latin typeface="Candara" pitchFamily="34" charset="0"/>
              </a:rPr>
              <a:t> la productividad y eficacia de </a:t>
            </a:r>
            <a:r>
              <a:rPr lang="es-ES" sz="2000" dirty="0" smtClean="0">
                <a:latin typeface="Candara" pitchFamily="34" charset="0"/>
              </a:rPr>
              <a:t>las funciones con la información actualizada y en línea.</a:t>
            </a:r>
            <a:endParaRPr lang="es-ES" sz="2000" dirty="0">
              <a:latin typeface="Candara" pitchFamily="34" charset="0"/>
            </a:endParaRPr>
          </a:p>
          <a:p>
            <a:pPr algn="ctr"/>
            <a:endParaRPr lang="es-ES" sz="2300" dirty="0">
              <a:latin typeface="Candara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84783" y="715008"/>
            <a:ext cx="7797552" cy="864096"/>
          </a:xfrm>
        </p:spPr>
        <p:txBody>
          <a:bodyPr>
            <a:noAutofit/>
          </a:bodyPr>
          <a:lstStyle/>
          <a:p>
            <a:r>
              <a:rPr lang="es-ES" sz="5000" dirty="0">
                <a:solidFill>
                  <a:schemeClr val="accent1"/>
                </a:solidFill>
                <a:latin typeface="Candara" pitchFamily="34" charset="0"/>
              </a:rPr>
              <a:t>Nuestros Objetivos</a:t>
            </a:r>
            <a:endParaRPr lang="es-PE" sz="5000" dirty="0">
              <a:solidFill>
                <a:schemeClr val="accent1"/>
              </a:solidFill>
              <a:latin typeface="Candara" pitchFamily="34" charset="0"/>
            </a:endParaRPr>
          </a:p>
        </p:txBody>
      </p:sp>
      <p:pic>
        <p:nvPicPr>
          <p:cNvPr id="12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0" y="43936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5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305" y="675173"/>
            <a:ext cx="6016626" cy="648072"/>
          </a:xfrm>
        </p:spPr>
        <p:txBody>
          <a:bodyPr>
            <a:noAutofit/>
          </a:bodyPr>
          <a:lstStyle/>
          <a:p>
            <a:r>
              <a:rPr lang="es-ES" sz="5000" dirty="0">
                <a:solidFill>
                  <a:schemeClr val="accent1"/>
                </a:solidFill>
                <a:latin typeface="Candara" pitchFamily="34" charset="0"/>
              </a:rPr>
              <a:t>Alcances</a:t>
            </a:r>
            <a:endParaRPr lang="es-PE" sz="5000" dirty="0">
              <a:solidFill>
                <a:schemeClr val="accent1"/>
              </a:solidFill>
              <a:latin typeface="Candara" pitchFamily="34" charset="0"/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14305" y="1534167"/>
            <a:ext cx="6016626" cy="7973485"/>
          </a:xfrm>
        </p:spPr>
        <p:txBody>
          <a:bodyPr>
            <a:noAutofit/>
          </a:bodyPr>
          <a:lstStyle/>
          <a:p>
            <a:pPr marL="510264" indent="-510264">
              <a:buFont typeface="Wingdings" pitchFamily="2" charset="2"/>
              <a:buChar char="q"/>
            </a:pPr>
            <a:r>
              <a:rPr lang="es-ES" sz="2300" dirty="0" smtClean="0">
                <a:latin typeface="Candara" pitchFamily="34" charset="0"/>
              </a:rPr>
              <a:t>Aplicativo Móvil</a:t>
            </a:r>
            <a:endParaRPr lang="es-ES" sz="2300" dirty="0">
              <a:latin typeface="Candara" pitchFamily="34" charset="0"/>
            </a:endParaRPr>
          </a:p>
          <a:p>
            <a:pPr marL="967464" lvl="1" indent="-510264">
              <a:buFont typeface="Wingdings" panose="05000000000000000000" pitchFamily="2" charset="2"/>
              <a:buChar char="Ø"/>
            </a:pPr>
            <a:r>
              <a:rPr lang="es-ES" sz="2000" dirty="0" smtClean="0">
                <a:latin typeface="Candara" pitchFamily="34" charset="0"/>
              </a:rPr>
              <a:t>Solicitud</a:t>
            </a:r>
          </a:p>
          <a:p>
            <a:pPr marL="967464" lvl="1" indent="-510264">
              <a:buFont typeface="Wingdings" panose="05000000000000000000" pitchFamily="2" charset="2"/>
              <a:buChar char="Ø"/>
            </a:pPr>
            <a:r>
              <a:rPr lang="es-ES" sz="2000" dirty="0" smtClean="0">
                <a:latin typeface="Candara" pitchFamily="34" charset="0"/>
              </a:rPr>
              <a:t>Gastos</a:t>
            </a:r>
          </a:p>
          <a:p>
            <a:pPr marL="967464" lvl="1" indent="-510264">
              <a:buFont typeface="Wingdings" panose="05000000000000000000" pitchFamily="2" charset="2"/>
              <a:buChar char="Ø"/>
            </a:pPr>
            <a:r>
              <a:rPr lang="es-ES" sz="2000" dirty="0" smtClean="0">
                <a:latin typeface="Candara" pitchFamily="34" charset="0"/>
              </a:rPr>
              <a:t>Rendiciones</a:t>
            </a:r>
          </a:p>
          <a:p>
            <a:pPr marL="967464" lvl="1" indent="-510264">
              <a:buFont typeface="Wingdings" panose="05000000000000000000" pitchFamily="2" charset="2"/>
              <a:buChar char="Ø"/>
            </a:pPr>
            <a:r>
              <a:rPr lang="es-ES" sz="2000" dirty="0" smtClean="0">
                <a:latin typeface="Candara" pitchFamily="34" charset="0"/>
              </a:rPr>
              <a:t>Aprobación de Rendiciones por el Supervisor de Obra</a:t>
            </a:r>
          </a:p>
          <a:p>
            <a:pPr marL="967464" lvl="1" indent="-510264">
              <a:buFont typeface="Wingdings" panose="05000000000000000000" pitchFamily="2" charset="2"/>
              <a:buChar char="Ø"/>
            </a:pPr>
            <a:r>
              <a:rPr lang="es-ES" sz="2000" dirty="0" smtClean="0">
                <a:latin typeface="Candara" pitchFamily="34" charset="0"/>
              </a:rPr>
              <a:t>Configuración</a:t>
            </a:r>
          </a:p>
          <a:p>
            <a:pPr marL="510264" indent="-510264">
              <a:buFont typeface="Wingdings" pitchFamily="2" charset="2"/>
              <a:buChar char="q"/>
            </a:pPr>
            <a:endParaRPr lang="es-ES" sz="2300" dirty="0" smtClean="0">
              <a:latin typeface="Candara" pitchFamily="34" charset="0"/>
            </a:endParaRPr>
          </a:p>
          <a:p>
            <a:pPr marL="510264" indent="-510264">
              <a:buFont typeface="Wingdings" pitchFamily="2" charset="2"/>
              <a:buChar char="q"/>
            </a:pPr>
            <a:r>
              <a:rPr lang="es-ES" sz="2300" dirty="0" smtClean="0">
                <a:latin typeface="Candara" pitchFamily="34" charset="0"/>
              </a:rPr>
              <a:t>Transformación Digital</a:t>
            </a:r>
            <a:endParaRPr lang="es-ES" sz="2300" dirty="0">
              <a:latin typeface="Candara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2000" dirty="0" smtClean="0">
                <a:latin typeface="Candara" pitchFamily="34" charset="0"/>
              </a:rPr>
              <a:t>Digitalizar Documentos del Proveedor   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s-ES" sz="2300" dirty="0" smtClean="0">
              <a:latin typeface="Candara" pitchFamily="34" charset="0"/>
            </a:endParaRPr>
          </a:p>
          <a:p>
            <a:pPr marL="510264" indent="-510264">
              <a:buFont typeface="Wingdings" pitchFamily="2" charset="2"/>
              <a:buChar char="q"/>
            </a:pPr>
            <a:r>
              <a:rPr lang="es-ES" sz="2300" dirty="0" smtClean="0">
                <a:latin typeface="Candara" pitchFamily="34" charset="0"/>
              </a:rPr>
              <a:t>Aplicación Web</a:t>
            </a:r>
            <a:endParaRPr lang="es-ES" sz="2300" dirty="0">
              <a:latin typeface="Candara" pitchFamily="34" charset="0"/>
            </a:endParaRPr>
          </a:p>
          <a:p>
            <a:pPr marL="967464" lvl="1" indent="-510264">
              <a:buFont typeface="Wingdings" panose="05000000000000000000" pitchFamily="2" charset="2"/>
              <a:buChar char="Ø"/>
            </a:pPr>
            <a:r>
              <a:rPr lang="es-ES" sz="2000" dirty="0" smtClean="0">
                <a:latin typeface="Candara" pitchFamily="34" charset="0"/>
              </a:rPr>
              <a:t>Control Fondos, Gastos, Rendiciones </a:t>
            </a:r>
          </a:p>
          <a:p>
            <a:pPr marL="967464" lvl="1" indent="-510264">
              <a:buFont typeface="Wingdings" panose="05000000000000000000" pitchFamily="2" charset="2"/>
              <a:buChar char="Ø"/>
            </a:pPr>
            <a:r>
              <a:rPr lang="es-ES" sz="2000" dirty="0" smtClean="0">
                <a:latin typeface="Candara" pitchFamily="34" charset="0"/>
              </a:rPr>
              <a:t>Revisión</a:t>
            </a:r>
          </a:p>
          <a:p>
            <a:pPr marL="967464" lvl="1" indent="-510264">
              <a:buFont typeface="Wingdings" panose="05000000000000000000" pitchFamily="2" charset="2"/>
              <a:buChar char="Ø"/>
            </a:pPr>
            <a:r>
              <a:rPr lang="es-ES" sz="2000" dirty="0" smtClean="0">
                <a:latin typeface="Candara" pitchFamily="34" charset="0"/>
              </a:rPr>
              <a:t>Políticas </a:t>
            </a:r>
          </a:p>
          <a:p>
            <a:pPr marL="967464" lvl="1" indent="-510264">
              <a:buFont typeface="Wingdings" panose="05000000000000000000" pitchFamily="2" charset="2"/>
              <a:buChar char="Ø"/>
            </a:pPr>
            <a:r>
              <a:rPr lang="es-ES" sz="2000" dirty="0" smtClean="0">
                <a:latin typeface="Candara" pitchFamily="34" charset="0"/>
              </a:rPr>
              <a:t>Validaciones</a:t>
            </a:r>
          </a:p>
          <a:p>
            <a:pPr marL="967464" lvl="1" indent="-510264">
              <a:buFont typeface="Wingdings" panose="05000000000000000000" pitchFamily="2" charset="2"/>
              <a:buChar char="Ø"/>
            </a:pPr>
            <a:r>
              <a:rPr lang="es-ES" sz="2000" dirty="0" smtClean="0">
                <a:latin typeface="Candara" pitchFamily="34" charset="0"/>
              </a:rPr>
              <a:t>Reportes</a:t>
            </a:r>
          </a:p>
          <a:p>
            <a:pPr marL="967464" lvl="1" indent="-510264">
              <a:buFont typeface="Wingdings" panose="05000000000000000000" pitchFamily="2" charset="2"/>
              <a:buChar char="Ø"/>
            </a:pPr>
            <a:endParaRPr lang="es-ES" sz="2300" dirty="0" smtClean="0">
              <a:latin typeface="Candara" pitchFamily="34" charset="0"/>
            </a:endParaRPr>
          </a:p>
          <a:p>
            <a:pPr marL="510264" indent="-510264">
              <a:buFont typeface="Wingdings" pitchFamily="2" charset="2"/>
              <a:buChar char="q"/>
            </a:pPr>
            <a:r>
              <a:rPr lang="es-ES" sz="2300" dirty="0" smtClean="0">
                <a:latin typeface="Candara" pitchFamily="34" charset="0"/>
              </a:rPr>
              <a:t>Integración ERP SIGER</a:t>
            </a:r>
            <a:endParaRPr lang="es-ES" sz="2300" dirty="0">
              <a:latin typeface="Candara" pitchFamily="34" charset="0"/>
            </a:endParaRPr>
          </a:p>
          <a:p>
            <a:pPr marL="510264" indent="-510264">
              <a:buFont typeface="Wingdings" pitchFamily="2" charset="2"/>
              <a:buChar char="q"/>
            </a:pPr>
            <a:endParaRPr lang="es-ES" sz="2300" dirty="0">
              <a:latin typeface="Candara" pitchFamily="34" charset="0"/>
            </a:endParaRPr>
          </a:p>
          <a:p>
            <a:pPr marL="510264" indent="-510264">
              <a:buFont typeface="Wingdings" pitchFamily="2" charset="2"/>
              <a:buChar char="q"/>
            </a:pPr>
            <a:endParaRPr lang="es-ES" sz="2300" dirty="0">
              <a:latin typeface="Candara" pitchFamily="34" charset="0"/>
            </a:endParaRPr>
          </a:p>
          <a:p>
            <a:pPr marL="2339064" lvl="4" indent="-510264">
              <a:buFont typeface="Wingdings" pitchFamily="2" charset="2"/>
              <a:buChar char="q"/>
            </a:pPr>
            <a:endParaRPr lang="es-ES" sz="1800" dirty="0">
              <a:latin typeface="Candara" pitchFamily="34" charset="0"/>
            </a:endParaRPr>
          </a:p>
          <a:p>
            <a:pPr marL="510264" indent="-510264">
              <a:buFont typeface="Wingdings" pitchFamily="2" charset="2"/>
              <a:buChar char="q"/>
            </a:pPr>
            <a:endParaRPr lang="es-ES" sz="2300" dirty="0">
              <a:latin typeface="Candara" pitchFamily="34" charset="0"/>
            </a:endParaRPr>
          </a:p>
          <a:p>
            <a:pPr marL="510264" indent="-510264">
              <a:buFont typeface="Wingdings" pitchFamily="2" charset="2"/>
              <a:buChar char="q"/>
            </a:pPr>
            <a:endParaRPr lang="es-ES" sz="2300" dirty="0">
              <a:latin typeface="Candara" pitchFamily="34" charset="0"/>
            </a:endParaRPr>
          </a:p>
          <a:p>
            <a:pPr marL="510264" indent="-510264">
              <a:buFontTx/>
              <a:buChar char="-"/>
            </a:pPr>
            <a:endParaRPr lang="es-ES" sz="2100" dirty="0">
              <a:latin typeface="Candara" pitchFamily="34" charset="0"/>
            </a:endParaRPr>
          </a:p>
          <a:p>
            <a:pPr marL="510264" indent="-510264">
              <a:buFontTx/>
              <a:buChar char="-"/>
            </a:pPr>
            <a:endParaRPr lang="es-ES" sz="2100" dirty="0">
              <a:latin typeface="Candara" pitchFamily="34" charset="0"/>
            </a:endParaRPr>
          </a:p>
        </p:txBody>
      </p:sp>
      <p:sp>
        <p:nvSpPr>
          <p:cNvPr id="6" name="5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7" name="6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pic>
        <p:nvPicPr>
          <p:cNvPr id="1026" name="Picture 2" descr="Apple Ios 13 Iphone, Hd Png Download - Apple Ios 13 Iphone, Transparent Png  , Transparent Png Image - PNGite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31" b="95851" l="22442" r="83372">
                        <a14:foregroundMark x1="63721" y1="15456" x2="60116" y2="36826"/>
                        <a14:foregroundMark x1="58721" y1="14730" x2="29419" y2="16805"/>
                        <a14:foregroundMark x1="33953" y1="13693" x2="65698" y2="33714"/>
                        <a14:foregroundMark x1="54419" y1="12967" x2="36279" y2="52593"/>
                        <a14:foregroundMark x1="45698" y1="13693" x2="43721" y2="45539"/>
                        <a14:foregroundMark x1="34767" y1="15249" x2="32674" y2="65041"/>
                        <a14:foregroundMark x1="31512" y1="57676" x2="64884" y2="55705"/>
                        <a14:foregroundMark x1="64884" y1="59959" x2="46512" y2="36411"/>
                        <a14:foregroundMark x1="44419" y1="51556" x2="41744" y2="38174"/>
                        <a14:foregroundMark x1="42209" y1="63278" x2="44651" y2="51556"/>
                        <a14:foregroundMark x1="45233" y1="62448" x2="46977" y2="48859"/>
                        <a14:foregroundMark x1="64186" y1="34336" x2="64186" y2="34336"/>
                        <a14:foregroundMark x1="64884" y1="37448" x2="64884" y2="37448"/>
                        <a14:foregroundMark x1="62209" y1="39419" x2="62209" y2="39419"/>
                        <a14:foregroundMark x1="63953" y1="41494" x2="59419" y2="32988"/>
                        <a14:foregroundMark x1="67442" y1="82261" x2="30233" y2="81535"/>
                        <a14:foregroundMark x1="63140" y1="45539" x2="62209" y2="55705"/>
                        <a14:foregroundMark x1="61163" y1="45954" x2="65116" y2="52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5037" r="27639" b="8962"/>
          <a:stretch/>
        </p:blipFill>
        <p:spPr bwMode="auto">
          <a:xfrm>
            <a:off x="7060832" y="1562100"/>
            <a:ext cx="4022322" cy="694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Rectángulo"/>
          <p:cNvSpPr/>
          <p:nvPr/>
        </p:nvSpPr>
        <p:spPr>
          <a:xfrm>
            <a:off x="10571546" y="6707884"/>
            <a:ext cx="3892987" cy="78483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15" name="14 Rectángulo"/>
          <p:cNvSpPr/>
          <p:nvPr/>
        </p:nvSpPr>
        <p:spPr>
          <a:xfrm>
            <a:off x="6802961" y="1147260"/>
            <a:ext cx="11232233" cy="748629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 dirty="0"/>
          </a:p>
        </p:txBody>
      </p:sp>
      <p:sp>
        <p:nvSpPr>
          <p:cNvPr id="14" name="13 CuadroTexto"/>
          <p:cNvSpPr txBox="1"/>
          <p:nvPr/>
        </p:nvSpPr>
        <p:spPr>
          <a:xfrm>
            <a:off x="9262004" y="6675807"/>
            <a:ext cx="6314146" cy="934320"/>
          </a:xfrm>
          <a:prstGeom prst="rect">
            <a:avLst/>
          </a:prstGeom>
          <a:noFill/>
          <a:ln>
            <a:noFill/>
          </a:ln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es-ES" sz="5000" b="1" dirty="0" smtClean="0">
                <a:solidFill>
                  <a:schemeClr val="accent1"/>
                </a:solidFill>
                <a:latin typeface="Candara" pitchFamily="34" charset="0"/>
              </a:rPr>
              <a:t>SpendIT</a:t>
            </a:r>
            <a:endParaRPr lang="es-PE" sz="5000" b="1" dirty="0">
              <a:solidFill>
                <a:schemeClr val="accent1"/>
              </a:solidFill>
              <a:latin typeface="Candara" pitchFamily="34" charset="0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48" y="3875602"/>
            <a:ext cx="3722105" cy="2791578"/>
          </a:xfrm>
          <a:prstGeom prst="rect">
            <a:avLst/>
          </a:prstGeom>
        </p:spPr>
      </p:pic>
      <p:pic>
        <p:nvPicPr>
          <p:cNvPr id="1029" name="Picture 5" descr="C:\Users\aestrellas\Documents\PortalCESEL\Illustraciones\appicons\Supervisor\1x\SupervisorApp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24" y="906517"/>
            <a:ext cx="3747008" cy="281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 redondeado"/>
          <p:cNvSpPr/>
          <p:nvPr/>
        </p:nvSpPr>
        <p:spPr>
          <a:xfrm>
            <a:off x="12196878" y="3875602"/>
            <a:ext cx="3722105" cy="2752423"/>
          </a:xfrm>
          <a:prstGeom prst="roundRect">
            <a:avLst/>
          </a:prstGeom>
          <a:solidFill>
            <a:srgbClr val="272D68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1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0" y="43936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584" y="3968401"/>
            <a:ext cx="2502689" cy="250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8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>
            <a:hlinkClick r:id="rId2" action="ppaction://hlinksldjump"/>
          </p:cNvPr>
          <p:cNvSpPr txBox="1"/>
          <p:nvPr/>
        </p:nvSpPr>
        <p:spPr>
          <a:xfrm>
            <a:off x="1262314" y="4897151"/>
            <a:ext cx="6529593" cy="25545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endParaRPr lang="es-ES" sz="4000" dirty="0" smtClean="0">
              <a:hlinkClick r:id="rId2" action="ppaction://hlinksldjump"/>
            </a:endParaRPr>
          </a:p>
          <a:p>
            <a:pPr algn="ctr"/>
            <a:r>
              <a:rPr lang="es-ES" sz="4000" dirty="0" smtClean="0">
                <a:solidFill>
                  <a:srgbClr val="0070C0"/>
                </a:solidFill>
              </a:rPr>
              <a:t>Alternativa </a:t>
            </a:r>
            <a:r>
              <a:rPr lang="es-ES" sz="4000" dirty="0">
                <a:solidFill>
                  <a:srgbClr val="0070C0"/>
                </a:solidFill>
              </a:rPr>
              <a:t>Acceso </a:t>
            </a:r>
            <a:r>
              <a:rPr lang="es-ES" sz="4000" dirty="0" smtClean="0">
                <a:solidFill>
                  <a:srgbClr val="0070C0"/>
                </a:solidFill>
              </a:rPr>
              <a:t>1        (desde el Portal </a:t>
            </a:r>
            <a:r>
              <a:rPr lang="es-ES" sz="4000" dirty="0" err="1">
                <a:solidFill>
                  <a:srgbClr val="0070C0"/>
                </a:solidFill>
              </a:rPr>
              <a:t>Cesel</a:t>
            </a:r>
            <a:r>
              <a:rPr lang="es-ES" sz="4000" dirty="0">
                <a:solidFill>
                  <a:srgbClr val="0070C0"/>
                </a:solidFill>
              </a:rPr>
              <a:t> </a:t>
            </a:r>
            <a:r>
              <a:rPr lang="es-ES" sz="4000" dirty="0" smtClean="0">
                <a:solidFill>
                  <a:srgbClr val="0070C0"/>
                </a:solidFill>
              </a:rPr>
              <a:t>Móvil)</a:t>
            </a:r>
          </a:p>
          <a:p>
            <a:pPr algn="ctr"/>
            <a:endParaRPr lang="es-419" sz="4000" dirty="0"/>
          </a:p>
        </p:txBody>
      </p:sp>
      <p:sp>
        <p:nvSpPr>
          <p:cNvPr id="7" name="6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8" name="7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9" name="Google Shape;102;p2"/>
          <p:cNvSpPr/>
          <p:nvPr/>
        </p:nvSpPr>
        <p:spPr>
          <a:xfrm>
            <a:off x="4437238" y="1308009"/>
            <a:ext cx="10609116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58" tIns="81606" rIns="163258" bIns="81606" anchor="b" anchorCtr="0">
            <a:noAutofit/>
          </a:bodyPr>
          <a:lstStyle/>
          <a:p>
            <a:pPr algn="ctr">
              <a:buClr>
                <a:schemeClr val="dk1"/>
              </a:buClr>
              <a:buSzPts val="2000"/>
            </a:pPr>
            <a:r>
              <a:rPr lang="es-ES" sz="5700" b="1" dirty="0" smtClean="0">
                <a:solidFill>
                  <a:schemeClr val="accent1"/>
                </a:solidFill>
                <a:latin typeface="Candara" pitchFamily="34" charset="0"/>
                <a:ea typeface="Calibri"/>
                <a:cs typeface="Calibri"/>
                <a:sym typeface="Calibri"/>
              </a:rPr>
              <a:t>Alternativas de Acceso a</a:t>
            </a:r>
          </a:p>
          <a:p>
            <a:pPr algn="ctr">
              <a:buClr>
                <a:schemeClr val="dk1"/>
              </a:buClr>
              <a:buSzPts val="2000"/>
            </a:pPr>
            <a:r>
              <a:rPr lang="es-ES" sz="5700" b="1" dirty="0" smtClean="0">
                <a:solidFill>
                  <a:schemeClr val="accent1"/>
                </a:solidFill>
                <a:latin typeface="Candara" pitchFamily="34" charset="0"/>
                <a:ea typeface="Calibri"/>
                <a:cs typeface="Calibri"/>
                <a:sym typeface="Calibri"/>
              </a:rPr>
              <a:t> SpendIT Móvil</a:t>
            </a:r>
            <a:endParaRPr sz="5700" b="1" dirty="0">
              <a:solidFill>
                <a:schemeClr val="accent1"/>
              </a:solidFill>
              <a:latin typeface="Candara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5 CuadroTexto">
            <a:hlinkClick r:id="rId3" action="ppaction://hlinksldjump"/>
          </p:cNvPr>
          <p:cNvSpPr txBox="1"/>
          <p:nvPr/>
        </p:nvSpPr>
        <p:spPr>
          <a:xfrm>
            <a:off x="11353800" y="4869937"/>
            <a:ext cx="6529593" cy="255454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endParaRPr lang="es-ES" sz="4000" dirty="0" smtClean="0">
              <a:solidFill>
                <a:srgbClr val="0070C0"/>
              </a:solidFill>
              <a:hlinkClick r:id="rId3" action="ppaction://hlinksldjump"/>
            </a:endParaRPr>
          </a:p>
          <a:p>
            <a:pPr algn="ctr"/>
            <a:r>
              <a:rPr lang="es-ES" sz="4000" dirty="0" smtClean="0">
                <a:solidFill>
                  <a:srgbClr val="0070C0"/>
                </a:solidFill>
              </a:rPr>
              <a:t>Alternativa Acceso 2      (acceso directo)</a:t>
            </a:r>
          </a:p>
          <a:p>
            <a:pPr algn="ctr"/>
            <a:endParaRPr lang="es-419" sz="4000" dirty="0">
              <a:solidFill>
                <a:srgbClr val="0070C0"/>
              </a:solidFill>
            </a:endParaRPr>
          </a:p>
        </p:txBody>
      </p:sp>
      <p:pic>
        <p:nvPicPr>
          <p:cNvPr id="14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43" y="2798555"/>
            <a:ext cx="2922431" cy="292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0" y="410929"/>
            <a:ext cx="1233217" cy="123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1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098" y="1523432"/>
            <a:ext cx="3879562" cy="7755078"/>
          </a:xfrm>
          <a:prstGeom prst="rect">
            <a:avLst/>
          </a:prstGeom>
        </p:spPr>
      </p:pic>
      <p:sp>
        <p:nvSpPr>
          <p:cNvPr id="5" name="4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6" name="5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8" name="7 CuadroTexto"/>
          <p:cNvSpPr txBox="1"/>
          <p:nvPr/>
        </p:nvSpPr>
        <p:spPr>
          <a:xfrm>
            <a:off x="3425885" y="586784"/>
            <a:ext cx="10515600" cy="6111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es-ES" sz="2900" b="1" dirty="0" smtClean="0">
                <a:solidFill>
                  <a:schemeClr val="accent1"/>
                </a:solidFill>
                <a:latin typeface="Candara" pitchFamily="34" charset="0"/>
              </a:rPr>
              <a:t>Alternativa 1: Acceso </a:t>
            </a:r>
            <a:r>
              <a:rPr lang="es-ES" sz="2900" b="1" dirty="0">
                <a:solidFill>
                  <a:schemeClr val="accent1"/>
                </a:solidFill>
                <a:latin typeface="Candara" pitchFamily="34" charset="0"/>
              </a:rPr>
              <a:t>a </a:t>
            </a:r>
            <a:r>
              <a:rPr lang="es-ES" sz="2900" b="1" dirty="0" smtClean="0">
                <a:solidFill>
                  <a:schemeClr val="accent1"/>
                </a:solidFill>
                <a:latin typeface="Candara" pitchFamily="34" charset="0"/>
              </a:rPr>
              <a:t>SpendIT (Portal </a:t>
            </a:r>
            <a:r>
              <a:rPr lang="es-ES" sz="2900" b="1" dirty="0" err="1" smtClean="0">
                <a:solidFill>
                  <a:schemeClr val="accent1"/>
                </a:solidFill>
                <a:latin typeface="Candara" pitchFamily="34" charset="0"/>
              </a:rPr>
              <a:t>Cesel</a:t>
            </a:r>
            <a:r>
              <a:rPr lang="es-ES" sz="2900" b="1" dirty="0" smtClean="0">
                <a:solidFill>
                  <a:schemeClr val="accent1"/>
                </a:solidFill>
                <a:latin typeface="Candara" pitchFamily="34" charset="0"/>
              </a:rPr>
              <a:t> Móvil)</a:t>
            </a:r>
            <a:endParaRPr lang="es-PE" sz="2900" b="1" dirty="0">
              <a:solidFill>
                <a:schemeClr val="accent1"/>
              </a:solidFill>
              <a:latin typeface="Candara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7574" y="1750495"/>
            <a:ext cx="3553925" cy="793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4227180" y="1638509"/>
            <a:ext cx="4734715" cy="534210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/>
                </a:solidFill>
                <a:latin typeface="Candara" pitchFamily="34" charset="0"/>
              </a:rPr>
              <a:t>Inicio de Sesión</a:t>
            </a:r>
            <a:endParaRPr lang="es-PE" sz="2400" b="1" dirty="0">
              <a:solidFill>
                <a:schemeClr val="accent1"/>
              </a:solidFill>
              <a:latin typeface="Candara" pitchFamily="34" charset="0"/>
            </a:endParaRPr>
          </a:p>
        </p:txBody>
      </p:sp>
      <p:pic>
        <p:nvPicPr>
          <p:cNvPr id="2050" name="Picture 2" descr="C:\Users\cyupanquic\Downloads\PantallaPrincip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47900"/>
            <a:ext cx="3200400" cy="658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8685521" y="1638509"/>
            <a:ext cx="4734715" cy="534210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accent1"/>
                </a:solidFill>
                <a:latin typeface="Candara" pitchFamily="34" charset="0"/>
              </a:rPr>
              <a:t>Menú Principal</a:t>
            </a:r>
            <a:endParaRPr lang="es-PE" sz="2400" b="1" dirty="0">
              <a:solidFill>
                <a:schemeClr val="accent1"/>
              </a:solidFill>
              <a:latin typeface="Candara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9531455" y="6718576"/>
            <a:ext cx="958430" cy="439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24 CuadroTexto"/>
          <p:cNvSpPr txBox="1"/>
          <p:nvPr/>
        </p:nvSpPr>
        <p:spPr>
          <a:xfrm>
            <a:off x="13606003" y="1494123"/>
            <a:ext cx="4734715" cy="534210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accent1"/>
                </a:solidFill>
                <a:latin typeface="Candara" pitchFamily="34" charset="0"/>
              </a:rPr>
              <a:t>SpendIT</a:t>
            </a:r>
            <a:endParaRPr lang="es-PE" sz="2400" b="1" dirty="0">
              <a:solidFill>
                <a:schemeClr val="accent1"/>
              </a:solidFill>
              <a:latin typeface="Candara" pitchFamily="34" charset="0"/>
            </a:endParaRPr>
          </a:p>
        </p:txBody>
      </p:sp>
      <p:cxnSp>
        <p:nvCxnSpPr>
          <p:cNvPr id="26" name="25 Conector angular"/>
          <p:cNvCxnSpPr>
            <a:stCxn id="27" idx="3"/>
            <a:endCxn id="13" idx="1"/>
          </p:cNvCxnSpPr>
          <p:nvPr/>
        </p:nvCxnSpPr>
        <p:spPr>
          <a:xfrm flipV="1">
            <a:off x="2209800" y="5715823"/>
            <a:ext cx="2607774" cy="649069"/>
          </a:xfrm>
          <a:prstGeom prst="bentConnector3">
            <a:avLst>
              <a:gd name="adj1" fmla="val 43182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Rectángulo"/>
          <p:cNvSpPr/>
          <p:nvPr/>
        </p:nvSpPr>
        <p:spPr>
          <a:xfrm>
            <a:off x="1567543" y="6011208"/>
            <a:ext cx="642257" cy="707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8" name="37 Conector angular"/>
          <p:cNvCxnSpPr>
            <a:stCxn id="39" idx="3"/>
            <a:endCxn id="18" idx="1"/>
          </p:cNvCxnSpPr>
          <p:nvPr/>
        </p:nvCxnSpPr>
        <p:spPr>
          <a:xfrm flipV="1">
            <a:off x="7821385" y="5400971"/>
            <a:ext cx="1291713" cy="1025184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"/>
          <p:cNvSpPr/>
          <p:nvPr/>
        </p:nvSpPr>
        <p:spPr>
          <a:xfrm>
            <a:off x="5405000" y="6206581"/>
            <a:ext cx="2416385" cy="439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27 CuadroTexto">
            <a:hlinkClick r:id="rId6" action="ppaction://hlinksldjump"/>
          </p:cNvPr>
          <p:cNvSpPr txBox="1"/>
          <p:nvPr/>
        </p:nvSpPr>
        <p:spPr>
          <a:xfrm>
            <a:off x="465183" y="692306"/>
            <a:ext cx="2204717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hlinkClick r:id="rId6" action="ppaction://hlinksldjump"/>
              </a:rPr>
              <a:t>Alternativas</a:t>
            </a:r>
            <a:endParaRPr lang="es-ES" sz="2000" dirty="0" smtClean="0">
              <a:hlinkClick r:id="rId7" action="ppaction://hlinksldjump"/>
            </a:endParaRPr>
          </a:p>
        </p:txBody>
      </p:sp>
      <p:pic>
        <p:nvPicPr>
          <p:cNvPr id="29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5868" y="359682"/>
            <a:ext cx="1163749" cy="116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562" y="6508042"/>
            <a:ext cx="860216" cy="860216"/>
          </a:xfrm>
          <a:prstGeom prst="rect">
            <a:avLst/>
          </a:prstGeom>
        </p:spPr>
      </p:pic>
      <p:pic>
        <p:nvPicPr>
          <p:cNvPr id="1027" name="Picture 3" descr="C:\Users\ifloresc\Downloads\SPENDIT (36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2172719"/>
            <a:ext cx="7025262" cy="702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19 Conector angular"/>
          <p:cNvCxnSpPr>
            <a:stCxn id="21" idx="3"/>
          </p:cNvCxnSpPr>
          <p:nvPr/>
        </p:nvCxnSpPr>
        <p:spPr>
          <a:xfrm flipV="1">
            <a:off x="10489885" y="5117520"/>
            <a:ext cx="3835715" cy="182063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6" name="5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8" name="7 CuadroTexto"/>
          <p:cNvSpPr txBox="1"/>
          <p:nvPr/>
        </p:nvSpPr>
        <p:spPr>
          <a:xfrm>
            <a:off x="5176581" y="558325"/>
            <a:ext cx="7777418" cy="6111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es-ES" sz="2900" b="1" dirty="0" smtClean="0">
                <a:solidFill>
                  <a:schemeClr val="accent1"/>
                </a:solidFill>
                <a:latin typeface="Candara" pitchFamily="34" charset="0"/>
              </a:rPr>
              <a:t>Alternativa 2: Acceso </a:t>
            </a:r>
            <a:r>
              <a:rPr lang="es-ES" sz="2900" b="1" dirty="0">
                <a:solidFill>
                  <a:schemeClr val="accent1"/>
                </a:solidFill>
                <a:latin typeface="Candara" pitchFamily="34" charset="0"/>
              </a:rPr>
              <a:t>a </a:t>
            </a:r>
            <a:r>
              <a:rPr lang="es-ES" sz="2900" b="1" dirty="0" smtClean="0">
                <a:solidFill>
                  <a:schemeClr val="accent1"/>
                </a:solidFill>
                <a:latin typeface="Candara" pitchFamily="34" charset="0"/>
              </a:rPr>
              <a:t>App </a:t>
            </a:r>
            <a:r>
              <a:rPr lang="es-ES" sz="2900" b="1" dirty="0">
                <a:solidFill>
                  <a:schemeClr val="accent1"/>
                </a:solidFill>
                <a:latin typeface="Candara" pitchFamily="34" charset="0"/>
              </a:rPr>
              <a:t>SpendIT </a:t>
            </a:r>
            <a:endParaRPr lang="es-PE" sz="2900" b="1" dirty="0">
              <a:solidFill>
                <a:schemeClr val="accent1"/>
              </a:solidFill>
              <a:latin typeface="Candara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8219284" y="1343890"/>
            <a:ext cx="4734715" cy="534210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1"/>
                </a:solidFill>
                <a:latin typeface="Candara" pitchFamily="34" charset="0"/>
              </a:rPr>
              <a:t>Inicio de Sesión</a:t>
            </a:r>
            <a:endParaRPr lang="es-PE" sz="2400" b="1" dirty="0">
              <a:solidFill>
                <a:schemeClr val="accent1"/>
              </a:solidFill>
              <a:latin typeface="Candara" pitchFamily="34" charset="0"/>
            </a:endParaRPr>
          </a:p>
        </p:txBody>
      </p:sp>
      <p:pic>
        <p:nvPicPr>
          <p:cNvPr id="2050" name="Picture 2" descr="C:\Users\cyupanquic\Downloads\PantallaPrincip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31" y="1938707"/>
            <a:ext cx="3639800" cy="74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765343" y="7640792"/>
            <a:ext cx="609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smtClean="0"/>
              <a:t>SPENDIT</a:t>
            </a:r>
            <a:endParaRPr lang="es-419" sz="9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10" y="7168379"/>
            <a:ext cx="566072" cy="693723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6220326"/>
            <a:ext cx="609616" cy="714745"/>
          </a:xfrm>
          <a:prstGeom prst="rect">
            <a:avLst/>
          </a:prstGeom>
        </p:spPr>
      </p:pic>
      <p:sp>
        <p:nvSpPr>
          <p:cNvPr id="20" name="19 Rectángulo"/>
          <p:cNvSpPr/>
          <p:nvPr/>
        </p:nvSpPr>
        <p:spPr>
          <a:xfrm>
            <a:off x="4701952" y="7085740"/>
            <a:ext cx="672991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3" name="22 CuadroTexto"/>
          <p:cNvSpPr txBox="1"/>
          <p:nvPr/>
        </p:nvSpPr>
        <p:spPr>
          <a:xfrm>
            <a:off x="13408620" y="1422802"/>
            <a:ext cx="4734715" cy="534210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accent1"/>
                </a:solidFill>
                <a:latin typeface="Candara" pitchFamily="34" charset="0"/>
              </a:rPr>
              <a:t>SpendIT</a:t>
            </a:r>
            <a:endParaRPr lang="es-PE" sz="2400" b="1" dirty="0">
              <a:solidFill>
                <a:schemeClr val="accent1"/>
              </a:solidFill>
              <a:latin typeface="Candara" pitchFamily="34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86331" y="5828940"/>
            <a:ext cx="2108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1"/>
                </a:solidFill>
                <a:latin typeface="Candara" panose="020E0502030303020204" pitchFamily="34" charset="0"/>
              </a:rPr>
              <a:t>S.O. 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accent1"/>
                </a:solidFill>
                <a:latin typeface="Candara" panose="020E0502030303020204" pitchFamily="34" charset="0"/>
              </a:rPr>
              <a:t>S.O. IOS</a:t>
            </a:r>
            <a:endParaRPr lang="es-419" sz="2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-126127" y="1737086"/>
            <a:ext cx="3672542" cy="90354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accent1"/>
                </a:solidFill>
                <a:latin typeface="Candara" pitchFamily="34" charset="0"/>
              </a:rPr>
              <a:t>Descarga APP </a:t>
            </a:r>
          </a:p>
          <a:p>
            <a:pPr algn="ctr"/>
            <a:r>
              <a:rPr lang="es-ES" sz="2400" b="1" dirty="0" smtClean="0">
                <a:solidFill>
                  <a:schemeClr val="accent1"/>
                </a:solidFill>
                <a:latin typeface="Candara" pitchFamily="34" charset="0"/>
              </a:rPr>
              <a:t>V-FLEET m</a:t>
            </a:r>
            <a:endParaRPr lang="es-PE" sz="2400" b="1" dirty="0">
              <a:solidFill>
                <a:schemeClr val="accent1"/>
              </a:solidFill>
              <a:latin typeface="Candara" pitchFamily="34" charset="0"/>
            </a:endParaRPr>
          </a:p>
        </p:txBody>
      </p:sp>
      <p:cxnSp>
        <p:nvCxnSpPr>
          <p:cNvPr id="28" name="27 Conector angular"/>
          <p:cNvCxnSpPr>
            <a:endCxn id="20" idx="2"/>
          </p:cNvCxnSpPr>
          <p:nvPr/>
        </p:nvCxnSpPr>
        <p:spPr>
          <a:xfrm>
            <a:off x="2599533" y="6244440"/>
            <a:ext cx="2438915" cy="1641400"/>
          </a:xfrm>
          <a:prstGeom prst="bentConnector4">
            <a:avLst>
              <a:gd name="adj1" fmla="val 43102"/>
              <a:gd name="adj2" fmla="val 113927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Rectángulo"/>
          <p:cNvSpPr/>
          <p:nvPr/>
        </p:nvSpPr>
        <p:spPr>
          <a:xfrm>
            <a:off x="386331" y="5852933"/>
            <a:ext cx="2213202" cy="807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5" name="34 Conector angular"/>
          <p:cNvCxnSpPr>
            <a:stCxn id="20" idx="3"/>
          </p:cNvCxnSpPr>
          <p:nvPr/>
        </p:nvCxnSpPr>
        <p:spPr>
          <a:xfrm flipV="1">
            <a:off x="5374943" y="5852933"/>
            <a:ext cx="3154299" cy="1632857"/>
          </a:xfrm>
          <a:prstGeom prst="bentConnector3">
            <a:avLst>
              <a:gd name="adj1" fmla="val 68118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CuadroTexto">
            <a:hlinkClick r:id="rId6" action="ppaction://hlinksldjump"/>
          </p:cNvPr>
          <p:cNvSpPr txBox="1"/>
          <p:nvPr/>
        </p:nvSpPr>
        <p:spPr>
          <a:xfrm>
            <a:off x="465183" y="692306"/>
            <a:ext cx="2204717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hlinkClick r:id="rId6" action="ppaction://hlinksldjump"/>
              </a:rPr>
              <a:t>Alternativas</a:t>
            </a:r>
            <a:endParaRPr lang="es-ES" sz="2000" dirty="0" smtClean="0">
              <a:hlinkClick r:id="rId7" action="ppaction://hlinksldjump"/>
            </a:endParaRPr>
          </a:p>
        </p:txBody>
      </p:sp>
      <p:pic>
        <p:nvPicPr>
          <p:cNvPr id="30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0039" y="390972"/>
            <a:ext cx="1153691" cy="115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02" y="2857500"/>
            <a:ext cx="2520709" cy="25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654" y="7161159"/>
            <a:ext cx="479632" cy="47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floresc\Downloads\SPENDIT (12)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593" y="1975833"/>
            <a:ext cx="7652966" cy="765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38 Rectángulo"/>
          <p:cNvSpPr/>
          <p:nvPr/>
        </p:nvSpPr>
        <p:spPr>
          <a:xfrm>
            <a:off x="9525000" y="6362700"/>
            <a:ext cx="28956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1" name="Picture 3" descr="C:\Users\ifloresc\Downloads\SPENDIT (36)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1938708"/>
            <a:ext cx="7601096" cy="760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39 Conector angular"/>
          <p:cNvCxnSpPr>
            <a:stCxn id="39" idx="3"/>
          </p:cNvCxnSpPr>
          <p:nvPr/>
        </p:nvCxnSpPr>
        <p:spPr>
          <a:xfrm flipV="1">
            <a:off x="12420600" y="5726392"/>
            <a:ext cx="1616587" cy="1588808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9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1288817" y="4224435"/>
            <a:ext cx="30480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800" dirty="0" smtClean="0">
                <a:solidFill>
                  <a:schemeClr val="accent1"/>
                </a:solidFill>
                <a:latin typeface="Open Sans"/>
              </a:rPr>
              <a:t>Vistas Principales</a:t>
            </a:r>
            <a:endParaRPr lang="en-US" sz="2800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848414" y="6589385"/>
            <a:ext cx="7982385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3">
              <a:lnSpc>
                <a:spcPts val="2939"/>
              </a:lnSpc>
              <a:spcBef>
                <a:spcPct val="0"/>
              </a:spcBef>
            </a:pPr>
            <a:r>
              <a:rPr lang="en-US" sz="2800" dirty="0" smtClean="0">
                <a:solidFill>
                  <a:schemeClr val="accent1"/>
                </a:solidFill>
                <a:latin typeface="Open Sans"/>
              </a:rPr>
              <a:t>Accesos rápidos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2099" b="1" dirty="0" smtClean="0">
              <a:solidFill>
                <a:schemeClr val="accent1"/>
              </a:solidFill>
              <a:latin typeface="Open Sans"/>
            </a:endParaRPr>
          </a:p>
          <a:p>
            <a:pPr marL="342900" indent="-342900" algn="just">
              <a:lnSpc>
                <a:spcPts val="29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99" b="1" dirty="0" smtClean="0">
                <a:solidFill>
                  <a:srgbClr val="000000"/>
                </a:solidFill>
                <a:latin typeface="Open Sans"/>
              </a:rPr>
              <a:t>Gastos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: Registro de Gastos</a:t>
            </a:r>
          </a:p>
          <a:p>
            <a:pPr marL="342900" indent="-342900" algn="just">
              <a:lnSpc>
                <a:spcPts val="29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99" b="1" dirty="0" smtClean="0">
                <a:solidFill>
                  <a:srgbClr val="000000"/>
                </a:solidFill>
                <a:latin typeface="Open Sans"/>
              </a:rPr>
              <a:t>Rendición: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Registro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Rendiciones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Gastos</a:t>
            </a:r>
            <a:endParaRPr lang="en-US" sz="2099" dirty="0" smtClean="0">
              <a:solidFill>
                <a:srgbClr val="000000"/>
              </a:solidFill>
              <a:latin typeface="Open Sans"/>
            </a:endParaRPr>
          </a:p>
          <a:p>
            <a:pPr marL="342900" indent="-342900" algn="just">
              <a:lnSpc>
                <a:spcPts val="29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99" b="1" dirty="0" err="1" smtClean="0">
                <a:solidFill>
                  <a:srgbClr val="000000"/>
                </a:solidFill>
                <a:latin typeface="Open Sans"/>
              </a:rPr>
              <a:t>Revisión</a:t>
            </a:r>
            <a:r>
              <a:rPr lang="en-US" sz="2099" b="1" dirty="0" smtClean="0">
                <a:solidFill>
                  <a:srgbClr val="000000"/>
                </a:solidFill>
                <a:latin typeface="Open Sans"/>
              </a:rPr>
              <a:t> :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Aprobación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por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 el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Usuario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Revisor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 del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Proyecto</a:t>
            </a:r>
            <a:endParaRPr lang="en-US" sz="2099" dirty="0" smtClean="0">
              <a:solidFill>
                <a:srgbClr val="000000"/>
              </a:solidFill>
              <a:latin typeface="Open Sans"/>
            </a:endParaRPr>
          </a:p>
          <a:p>
            <a:pPr marL="342900" indent="-342900" algn="just">
              <a:lnSpc>
                <a:spcPts val="29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99" b="1" dirty="0" err="1" smtClean="0">
                <a:solidFill>
                  <a:srgbClr val="000000"/>
                </a:solidFill>
                <a:latin typeface="Open Sans"/>
              </a:rPr>
              <a:t>Fondos</a:t>
            </a:r>
            <a:r>
              <a:rPr lang="en-US" sz="2099" b="1" dirty="0" smtClean="0">
                <a:solidFill>
                  <a:srgbClr val="000000"/>
                </a:solidFill>
                <a:latin typeface="Open Sans"/>
              </a:rPr>
              <a:t>: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Solicitud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Fondos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Obra</a:t>
            </a:r>
            <a:r>
              <a:rPr lang="en-US" sz="20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–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Pasajes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 y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Viáticos</a:t>
            </a:r>
            <a:endParaRPr lang="en-US" sz="2099" dirty="0" smtClean="0">
              <a:solidFill>
                <a:srgbClr val="000000"/>
              </a:solidFill>
              <a:latin typeface="Open Sans"/>
            </a:endParaRPr>
          </a:p>
          <a:p>
            <a:pPr marL="342900" indent="-342900" algn="just">
              <a:lnSpc>
                <a:spcPts val="29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99" b="1" dirty="0" smtClean="0">
                <a:solidFill>
                  <a:srgbClr val="000000"/>
                </a:solidFill>
                <a:latin typeface="Open Sans"/>
              </a:rPr>
              <a:t>Sin </a:t>
            </a:r>
            <a:r>
              <a:rPr lang="en-US" sz="2099" b="1" dirty="0" err="1" smtClean="0">
                <a:solidFill>
                  <a:srgbClr val="000000"/>
                </a:solidFill>
                <a:latin typeface="Open Sans"/>
              </a:rPr>
              <a:t>Cnx</a:t>
            </a:r>
            <a:r>
              <a:rPr lang="en-US" sz="2099" b="1" dirty="0" smtClean="0">
                <a:solidFill>
                  <a:srgbClr val="000000"/>
                </a:solidFill>
                <a:latin typeface="Open Sans"/>
              </a:rPr>
              <a:t>: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Modo</a:t>
            </a:r>
            <a:r>
              <a:rPr lang="en-US" sz="2099" dirty="0" smtClean="0">
                <a:solidFill>
                  <a:srgbClr val="000000"/>
                </a:solidFill>
                <a:latin typeface="Open Sans"/>
              </a:rPr>
              <a:t> sin </a:t>
            </a:r>
            <a:r>
              <a:rPr lang="en-US" sz="2099" dirty="0" err="1" smtClean="0">
                <a:solidFill>
                  <a:srgbClr val="000000"/>
                </a:solidFill>
                <a:latin typeface="Open Sans"/>
              </a:rPr>
              <a:t>conexión</a:t>
            </a:r>
            <a:endParaRPr lang="en-US" sz="20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343400" y="327075"/>
            <a:ext cx="3301010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chemeClr val="accent1"/>
                </a:solidFill>
                <a:latin typeface="Open Sans"/>
              </a:rPr>
              <a:t>Pantalla de Inicio</a:t>
            </a:r>
          </a:p>
        </p:txBody>
      </p:sp>
      <p:sp>
        <p:nvSpPr>
          <p:cNvPr id="19" name="18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22" name="21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pic>
        <p:nvPicPr>
          <p:cNvPr id="15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600" y="390972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ifloresc\Downloads\SPENDIT (36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072" y="1256824"/>
            <a:ext cx="8672672" cy="86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29 Rectángulo"/>
          <p:cNvSpPr/>
          <p:nvPr/>
        </p:nvSpPr>
        <p:spPr>
          <a:xfrm>
            <a:off x="4216893" y="3454400"/>
            <a:ext cx="3860307" cy="538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1" name="30 Rectángulo"/>
          <p:cNvSpPr/>
          <p:nvPr/>
        </p:nvSpPr>
        <p:spPr>
          <a:xfrm>
            <a:off x="4245989" y="8840738"/>
            <a:ext cx="3831211" cy="68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5" name="4 Conector angular"/>
          <p:cNvCxnSpPr>
            <a:stCxn id="31" idx="3"/>
            <a:endCxn id="17" idx="0"/>
          </p:cNvCxnSpPr>
          <p:nvPr/>
        </p:nvCxnSpPr>
        <p:spPr>
          <a:xfrm flipV="1">
            <a:off x="8077200" y="6589385"/>
            <a:ext cx="5762407" cy="2595791"/>
          </a:xfrm>
          <a:prstGeom prst="bentConnector4">
            <a:avLst>
              <a:gd name="adj1" fmla="val 15369"/>
              <a:gd name="adj2" fmla="val 108807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23 Conector angular"/>
          <p:cNvCxnSpPr/>
          <p:nvPr/>
        </p:nvCxnSpPr>
        <p:spPr>
          <a:xfrm flipV="1">
            <a:off x="8077200" y="4366756"/>
            <a:ext cx="3211617" cy="612774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9223303" y="6911339"/>
            <a:ext cx="437666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 err="1" smtClean="0">
                <a:solidFill>
                  <a:schemeClr val="accent1"/>
                </a:solidFill>
                <a:latin typeface="Open Sans"/>
              </a:rPr>
              <a:t>Perfil</a:t>
            </a:r>
            <a:r>
              <a:rPr lang="en-US" sz="2099" dirty="0" smtClean="0">
                <a:solidFill>
                  <a:schemeClr val="accent1"/>
                </a:solidFill>
                <a:latin typeface="Open Sans"/>
              </a:rPr>
              <a:t> de </a:t>
            </a:r>
            <a:r>
              <a:rPr lang="en-US" sz="2099" dirty="0" err="1" smtClean="0">
                <a:solidFill>
                  <a:schemeClr val="accent1"/>
                </a:solidFill>
                <a:latin typeface="Open Sans"/>
              </a:rPr>
              <a:t>Usuario</a:t>
            </a:r>
            <a:r>
              <a:rPr lang="en-US" sz="2099" dirty="0" smtClean="0">
                <a:solidFill>
                  <a:schemeClr val="accent1"/>
                </a:solidFill>
                <a:latin typeface="Open Sans"/>
              </a:rPr>
              <a:t> </a:t>
            </a:r>
            <a:r>
              <a:rPr lang="en-US" sz="2099" dirty="0" err="1" smtClean="0">
                <a:solidFill>
                  <a:schemeClr val="accent1"/>
                </a:solidFill>
                <a:latin typeface="Open Sans"/>
              </a:rPr>
              <a:t>Rendidor</a:t>
            </a:r>
            <a:endParaRPr lang="en-US" sz="2099" b="1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223303" y="7796412"/>
            <a:ext cx="359986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 err="1" smtClean="0">
                <a:solidFill>
                  <a:schemeClr val="accent1"/>
                </a:solidFill>
                <a:latin typeface="Open Sans"/>
              </a:rPr>
              <a:t>Revisión</a:t>
            </a:r>
            <a:r>
              <a:rPr lang="en-US" sz="2099" dirty="0" smtClean="0">
                <a:solidFill>
                  <a:schemeClr val="accent1"/>
                </a:solidFill>
                <a:latin typeface="Open Sans"/>
              </a:rPr>
              <a:t> de </a:t>
            </a:r>
            <a:r>
              <a:rPr lang="en-US" sz="2099" b="1" dirty="0" err="1" smtClean="0">
                <a:solidFill>
                  <a:schemeClr val="accent1"/>
                </a:solidFill>
                <a:latin typeface="Open Sans"/>
              </a:rPr>
              <a:t>Informes</a:t>
            </a:r>
            <a:endParaRPr lang="en-US" sz="2099" b="1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70809" y="280867"/>
            <a:ext cx="5164127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4000" dirty="0" err="1" smtClean="0">
                <a:solidFill>
                  <a:schemeClr val="accent1"/>
                </a:solidFill>
                <a:latin typeface="Open Sans"/>
              </a:rPr>
              <a:t>Perfiles</a:t>
            </a:r>
            <a:endParaRPr lang="en-US" sz="4000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320690" y="2628900"/>
            <a:ext cx="4978392" cy="348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 smtClean="0">
                <a:solidFill>
                  <a:schemeClr val="accent1"/>
                </a:solidFill>
                <a:latin typeface="Open Sans"/>
              </a:rPr>
              <a:t>Registro de </a:t>
            </a:r>
            <a:r>
              <a:rPr lang="en-US" sz="2099" b="1" dirty="0" smtClean="0">
                <a:solidFill>
                  <a:schemeClr val="accent1"/>
                </a:solidFill>
                <a:latin typeface="Open Sans"/>
              </a:rPr>
              <a:t>Gastos</a:t>
            </a:r>
            <a:endParaRPr lang="en-US" sz="2099" b="1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320690" y="3197928"/>
            <a:ext cx="3425282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 err="1" smtClean="0">
                <a:solidFill>
                  <a:schemeClr val="accent1"/>
                </a:solidFill>
                <a:latin typeface="Open Sans"/>
              </a:rPr>
              <a:t>Generación</a:t>
            </a:r>
            <a:r>
              <a:rPr lang="en-US" sz="2099" dirty="0" smtClean="0">
                <a:solidFill>
                  <a:schemeClr val="accent1"/>
                </a:solidFill>
                <a:latin typeface="Open Sans"/>
              </a:rPr>
              <a:t> de </a:t>
            </a:r>
            <a:r>
              <a:rPr lang="en-US" sz="2099" b="1" dirty="0" err="1" smtClean="0">
                <a:solidFill>
                  <a:schemeClr val="accent1"/>
                </a:solidFill>
                <a:latin typeface="Open Sans"/>
              </a:rPr>
              <a:t>Informes</a:t>
            </a:r>
            <a:endParaRPr lang="en-US" sz="2099" b="1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320690" y="3836787"/>
            <a:ext cx="431737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 smtClean="0">
                <a:solidFill>
                  <a:schemeClr val="accent1"/>
                </a:solidFill>
                <a:latin typeface="Open Sans"/>
              </a:rPr>
              <a:t>Solicitud de </a:t>
            </a:r>
            <a:r>
              <a:rPr lang="en-US" sz="2099" b="1" dirty="0" smtClean="0">
                <a:solidFill>
                  <a:schemeClr val="accent1"/>
                </a:solidFill>
                <a:latin typeface="Open Sans"/>
              </a:rPr>
              <a:t>Fondos</a:t>
            </a:r>
            <a:endParaRPr lang="en-US" sz="2099" b="1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124" name="123 Onda"/>
          <p:cNvSpPr/>
          <p:nvPr/>
        </p:nvSpPr>
        <p:spPr>
          <a:xfrm>
            <a:off x="0" y="-473124"/>
            <a:ext cx="18288000" cy="864096"/>
          </a:xfrm>
          <a:prstGeom prst="wave">
            <a:avLst>
              <a:gd name="adj1" fmla="val 14390"/>
              <a:gd name="adj2" fmla="val 0"/>
            </a:avLst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125" name="124 Rectángulo"/>
          <p:cNvSpPr/>
          <p:nvPr/>
        </p:nvSpPr>
        <p:spPr>
          <a:xfrm>
            <a:off x="0" y="9929496"/>
            <a:ext cx="18288000" cy="357504"/>
          </a:xfrm>
          <a:prstGeom prst="rect">
            <a:avLst/>
          </a:prstGeom>
          <a:solidFill>
            <a:srgbClr val="282E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s-PE"/>
          </a:p>
        </p:txBody>
      </p:sp>
      <p:sp>
        <p:nvSpPr>
          <p:cNvPr id="72" name="TextBox 29"/>
          <p:cNvSpPr txBox="1"/>
          <p:nvPr/>
        </p:nvSpPr>
        <p:spPr>
          <a:xfrm>
            <a:off x="8958943" y="1591293"/>
            <a:ext cx="640289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600" dirty="0" err="1" smtClean="0">
                <a:solidFill>
                  <a:schemeClr val="accent1"/>
                </a:solidFill>
                <a:latin typeface="Open Sans"/>
              </a:rPr>
              <a:t>Perfil</a:t>
            </a:r>
            <a:r>
              <a:rPr lang="en-US" sz="3600" dirty="0" smtClean="0">
                <a:solidFill>
                  <a:schemeClr val="accent1"/>
                </a:solidFill>
                <a:latin typeface="Open Sans"/>
              </a:rPr>
              <a:t> </a:t>
            </a:r>
            <a:r>
              <a:rPr lang="en-US" sz="3600" dirty="0" err="1" smtClean="0">
                <a:solidFill>
                  <a:schemeClr val="accent1"/>
                </a:solidFill>
                <a:latin typeface="Open Sans"/>
              </a:rPr>
              <a:t>Usuario</a:t>
            </a:r>
            <a:r>
              <a:rPr lang="en-US" sz="3600" dirty="0" smtClean="0">
                <a:solidFill>
                  <a:schemeClr val="accent1"/>
                </a:solidFill>
                <a:latin typeface="Open Sans"/>
              </a:rPr>
              <a:t> </a:t>
            </a:r>
            <a:r>
              <a:rPr lang="en-US" sz="3600" dirty="0" err="1" smtClean="0">
                <a:solidFill>
                  <a:schemeClr val="accent1"/>
                </a:solidFill>
                <a:latin typeface="Open Sans"/>
              </a:rPr>
              <a:t>Rendidor</a:t>
            </a:r>
            <a:endParaRPr lang="en-US" sz="3600" dirty="0">
              <a:solidFill>
                <a:schemeClr val="accent1"/>
              </a:solidFill>
              <a:latin typeface="Open Sans"/>
            </a:endParaRPr>
          </a:p>
        </p:txBody>
      </p:sp>
      <p:sp>
        <p:nvSpPr>
          <p:cNvPr id="35" name="TextBox 29"/>
          <p:cNvSpPr txBox="1"/>
          <p:nvPr/>
        </p:nvSpPr>
        <p:spPr>
          <a:xfrm>
            <a:off x="8991600" y="5768437"/>
            <a:ext cx="640289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600" dirty="0" err="1" smtClean="0">
                <a:solidFill>
                  <a:schemeClr val="accent1"/>
                </a:solidFill>
                <a:latin typeface="Open Sans"/>
              </a:rPr>
              <a:t>Perfil</a:t>
            </a:r>
            <a:r>
              <a:rPr lang="en-US" sz="3600" dirty="0" smtClean="0">
                <a:solidFill>
                  <a:schemeClr val="accent1"/>
                </a:solidFill>
                <a:latin typeface="Open Sans"/>
              </a:rPr>
              <a:t> </a:t>
            </a:r>
            <a:r>
              <a:rPr lang="en-US" sz="3600" dirty="0" err="1" smtClean="0">
                <a:solidFill>
                  <a:schemeClr val="accent1"/>
                </a:solidFill>
                <a:latin typeface="Open Sans"/>
              </a:rPr>
              <a:t>Usuario</a:t>
            </a:r>
            <a:r>
              <a:rPr lang="en-US" sz="3600" dirty="0" smtClean="0">
                <a:solidFill>
                  <a:schemeClr val="accent1"/>
                </a:solidFill>
                <a:latin typeface="Open Sans"/>
              </a:rPr>
              <a:t> </a:t>
            </a:r>
            <a:r>
              <a:rPr lang="en-US" sz="3600" dirty="0" err="1" smtClean="0">
                <a:solidFill>
                  <a:schemeClr val="accent1"/>
                </a:solidFill>
                <a:latin typeface="Open Sans"/>
              </a:rPr>
              <a:t>Revisor</a:t>
            </a:r>
            <a:endParaRPr lang="en-US" sz="3600" dirty="0">
              <a:solidFill>
                <a:schemeClr val="accent1"/>
              </a:solidFill>
              <a:latin typeface="Open Sans"/>
            </a:endParaRPr>
          </a:p>
        </p:txBody>
      </p:sp>
      <p:pic>
        <p:nvPicPr>
          <p:cNvPr id="26" name="Picture 3" descr="H:\DTI\DESARROLLO\PRA_IF\Transformación_digital\Spendit_logo\SPENDIT - V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600" y="390972"/>
            <a:ext cx="1172651" cy="117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ifloresc\Downloads\SPENDIT (36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355" y="1328040"/>
            <a:ext cx="8583977" cy="858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38 Rectángulo"/>
          <p:cNvSpPr/>
          <p:nvPr/>
        </p:nvSpPr>
        <p:spPr>
          <a:xfrm>
            <a:off x="1981200" y="5537728"/>
            <a:ext cx="3657599" cy="935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2" name="38 Rectángulo"/>
          <p:cNvSpPr/>
          <p:nvPr/>
        </p:nvSpPr>
        <p:spPr>
          <a:xfrm>
            <a:off x="1981200" y="3467100"/>
            <a:ext cx="3657600" cy="2070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50" name="23 Conector angular"/>
          <p:cNvCxnSpPr>
            <a:endCxn id="72" idx="1"/>
          </p:cNvCxnSpPr>
          <p:nvPr/>
        </p:nvCxnSpPr>
        <p:spPr>
          <a:xfrm flipV="1">
            <a:off x="5791200" y="1867010"/>
            <a:ext cx="3167743" cy="257491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23 Conector angular"/>
          <p:cNvCxnSpPr/>
          <p:nvPr/>
        </p:nvCxnSpPr>
        <p:spPr>
          <a:xfrm>
            <a:off x="5638800" y="6005677"/>
            <a:ext cx="3352800" cy="172862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3780</TotalTime>
  <Words>694</Words>
  <Application>Microsoft Office PowerPoint</Application>
  <PresentationFormat>Personalizado</PresentationFormat>
  <Paragraphs>177</Paragraphs>
  <Slides>26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Ebrima</vt:lpstr>
      <vt:lpstr>Candara</vt:lpstr>
      <vt:lpstr>Calibri</vt:lpstr>
      <vt:lpstr>Wingdings</vt:lpstr>
      <vt:lpstr>Open Sans</vt:lpstr>
      <vt:lpstr>Arial</vt:lpstr>
      <vt:lpstr>Alegreya Sans</vt:lpstr>
      <vt:lpstr>Office Theme</vt:lpstr>
      <vt:lpstr>Presentación de PowerPoint</vt:lpstr>
      <vt:lpstr>Presentación de PowerPoint</vt:lpstr>
      <vt:lpstr>Nuestros Objetivos</vt:lpstr>
      <vt:lpstr>Alcances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V-FLEET</dc:title>
  <dc:creator>Yupanqui Castillo, Carlos Raul</dc:creator>
  <cp:lastModifiedBy>Zuñiga Robles, Monica Yhely</cp:lastModifiedBy>
  <cp:revision>225</cp:revision>
  <dcterms:created xsi:type="dcterms:W3CDTF">2006-08-16T00:00:00Z</dcterms:created>
  <dcterms:modified xsi:type="dcterms:W3CDTF">2023-11-16T02:52:52Z</dcterms:modified>
  <dc:identifier>DAFye-snH8w</dc:identifier>
</cp:coreProperties>
</file>